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89" r:id="rId3"/>
    <p:sldId id="257" r:id="rId4"/>
    <p:sldId id="275" r:id="rId5"/>
    <p:sldId id="277" r:id="rId6"/>
    <p:sldId id="278" r:id="rId7"/>
    <p:sldId id="279" r:id="rId8"/>
    <p:sldId id="280" r:id="rId9"/>
    <p:sldId id="288" r:id="rId10"/>
    <p:sldId id="281" r:id="rId11"/>
    <p:sldId id="263"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A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0" d="100"/>
          <a:sy n="50" d="100"/>
        </p:scale>
        <p:origin x="-1956" y="-4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A22C47-F542-4A95-A400-2C10A869B33A}"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E23BFCCB-ABA8-46DB-89B9-CE7C6AF8C72E}">
      <dgm:prSet custT="1"/>
      <dgm:spPr>
        <a:solidFill>
          <a:schemeClr val="tx2">
            <a:lumMod val="40000"/>
            <a:lumOff val="60000"/>
          </a:schemeClr>
        </a:solidFill>
      </dgm:spPr>
      <dgm:t>
        <a:bodyPr/>
        <a:lstStyle/>
        <a:p>
          <a:pPr rtl="1"/>
          <a:r>
            <a:rPr lang="ar-IQ" sz="4000" b="1" dirty="0" smtClean="0">
              <a:solidFill>
                <a:schemeClr val="tx1"/>
              </a:solidFill>
              <a:latin typeface="Arial"/>
              <a:cs typeface="Arial"/>
            </a:rPr>
            <a:t>التعرف على أسس الكتابة العلمية</a:t>
          </a:r>
        </a:p>
      </dgm:t>
    </dgm:pt>
    <dgm:pt modelId="{416CDBEF-FCC7-42C5-9428-C55023041384}" type="parTrans" cxnId="{6AA3F334-0622-4389-B4AF-34AC76D99F06}">
      <dgm:prSet/>
      <dgm:spPr/>
      <dgm:t>
        <a:bodyPr/>
        <a:lstStyle/>
        <a:p>
          <a:pPr rtl="1"/>
          <a:endParaRPr lang="ar-IQ"/>
        </a:p>
      </dgm:t>
    </dgm:pt>
    <dgm:pt modelId="{8FEFEBE9-4708-41B9-87D2-FA6C00839985}" type="sibTrans" cxnId="{6AA3F334-0622-4389-B4AF-34AC76D99F06}">
      <dgm:prSet/>
      <dgm:spPr/>
      <dgm:t>
        <a:bodyPr/>
        <a:lstStyle/>
        <a:p>
          <a:pPr rtl="1"/>
          <a:endParaRPr lang="ar-IQ"/>
        </a:p>
      </dgm:t>
    </dgm:pt>
    <dgm:pt modelId="{D8B99BE8-7358-4C26-944E-327E2CCCBB9E}">
      <dgm:prSet custT="1"/>
      <dgm:spPr>
        <a:solidFill>
          <a:schemeClr val="tx2">
            <a:lumMod val="40000"/>
            <a:lumOff val="60000"/>
          </a:schemeClr>
        </a:solidFill>
      </dgm:spPr>
      <dgm:t>
        <a:bodyPr/>
        <a:lstStyle/>
        <a:p>
          <a:pPr rtl="1"/>
          <a:r>
            <a:rPr lang="ar-IQ" sz="4000" b="1" dirty="0" smtClean="0">
              <a:solidFill>
                <a:schemeClr val="tx1"/>
              </a:solidFill>
              <a:latin typeface="Arial"/>
              <a:cs typeface="Arial"/>
            </a:rPr>
            <a:t>اختيار العناوين الملائمة للفقرات </a:t>
          </a:r>
        </a:p>
      </dgm:t>
    </dgm:pt>
    <dgm:pt modelId="{F6687EF6-6352-470B-9D05-E4DBF5589381}" type="parTrans" cxnId="{C58887D0-602D-4A0A-AA14-00EEC061EA23}">
      <dgm:prSet/>
      <dgm:spPr/>
      <dgm:t>
        <a:bodyPr/>
        <a:lstStyle/>
        <a:p>
          <a:pPr rtl="1"/>
          <a:endParaRPr lang="ar-IQ"/>
        </a:p>
      </dgm:t>
    </dgm:pt>
    <dgm:pt modelId="{A0BEFEBD-CCB1-40A2-8136-1DA28D108721}" type="sibTrans" cxnId="{C58887D0-602D-4A0A-AA14-00EEC061EA23}">
      <dgm:prSet/>
      <dgm:spPr/>
      <dgm:t>
        <a:bodyPr/>
        <a:lstStyle/>
        <a:p>
          <a:pPr rtl="1"/>
          <a:endParaRPr lang="ar-IQ"/>
        </a:p>
      </dgm:t>
    </dgm:pt>
    <dgm:pt modelId="{DFF539D3-C60C-4145-83D6-02F88921C7D3}" type="pres">
      <dgm:prSet presAssocID="{8BA22C47-F542-4A95-A400-2C10A869B33A}" presName="linear" presStyleCnt="0">
        <dgm:presLayoutVars>
          <dgm:animLvl val="lvl"/>
          <dgm:resizeHandles val="exact"/>
        </dgm:presLayoutVars>
      </dgm:prSet>
      <dgm:spPr/>
      <dgm:t>
        <a:bodyPr/>
        <a:lstStyle/>
        <a:p>
          <a:pPr rtl="1"/>
          <a:endParaRPr lang="ar-IQ"/>
        </a:p>
      </dgm:t>
    </dgm:pt>
    <dgm:pt modelId="{93E02DE8-EDFC-42E6-9E5C-7509DC61B0EA}" type="pres">
      <dgm:prSet presAssocID="{E23BFCCB-ABA8-46DB-89B9-CE7C6AF8C72E}" presName="parentText" presStyleLbl="node1" presStyleIdx="0" presStyleCnt="2">
        <dgm:presLayoutVars>
          <dgm:chMax val="0"/>
          <dgm:bulletEnabled val="1"/>
        </dgm:presLayoutVars>
      </dgm:prSet>
      <dgm:spPr/>
      <dgm:t>
        <a:bodyPr/>
        <a:lstStyle/>
        <a:p>
          <a:pPr rtl="1"/>
          <a:endParaRPr lang="ar-IQ"/>
        </a:p>
      </dgm:t>
    </dgm:pt>
    <dgm:pt modelId="{DF5BB7DC-BC83-496D-AADE-A62548B051F4}" type="pres">
      <dgm:prSet presAssocID="{8FEFEBE9-4708-41B9-87D2-FA6C00839985}" presName="spacer" presStyleCnt="0"/>
      <dgm:spPr/>
    </dgm:pt>
    <dgm:pt modelId="{6802B415-2FED-4BE9-800A-1F10A6FE8E9E}" type="pres">
      <dgm:prSet presAssocID="{D8B99BE8-7358-4C26-944E-327E2CCCBB9E}" presName="parentText" presStyleLbl="node1" presStyleIdx="1" presStyleCnt="2">
        <dgm:presLayoutVars>
          <dgm:chMax val="0"/>
          <dgm:bulletEnabled val="1"/>
        </dgm:presLayoutVars>
      </dgm:prSet>
      <dgm:spPr/>
      <dgm:t>
        <a:bodyPr/>
        <a:lstStyle/>
        <a:p>
          <a:pPr rtl="1"/>
          <a:endParaRPr lang="ar-IQ"/>
        </a:p>
      </dgm:t>
    </dgm:pt>
  </dgm:ptLst>
  <dgm:cxnLst>
    <dgm:cxn modelId="{6AA3F334-0622-4389-B4AF-34AC76D99F06}" srcId="{8BA22C47-F542-4A95-A400-2C10A869B33A}" destId="{E23BFCCB-ABA8-46DB-89B9-CE7C6AF8C72E}" srcOrd="0" destOrd="0" parTransId="{416CDBEF-FCC7-42C5-9428-C55023041384}" sibTransId="{8FEFEBE9-4708-41B9-87D2-FA6C00839985}"/>
    <dgm:cxn modelId="{9BFC9C45-38CF-4E81-84CD-CF9504661C5A}" type="presOf" srcId="{8BA22C47-F542-4A95-A400-2C10A869B33A}" destId="{DFF539D3-C60C-4145-83D6-02F88921C7D3}" srcOrd="0" destOrd="0" presId="urn:microsoft.com/office/officeart/2005/8/layout/vList2"/>
    <dgm:cxn modelId="{2918E738-3EC9-4039-9328-58E77BE8C313}" type="presOf" srcId="{E23BFCCB-ABA8-46DB-89B9-CE7C6AF8C72E}" destId="{93E02DE8-EDFC-42E6-9E5C-7509DC61B0EA}" srcOrd="0" destOrd="0" presId="urn:microsoft.com/office/officeart/2005/8/layout/vList2"/>
    <dgm:cxn modelId="{B2B6F6BC-2314-4490-8B75-90CCE279432C}" type="presOf" srcId="{D8B99BE8-7358-4C26-944E-327E2CCCBB9E}" destId="{6802B415-2FED-4BE9-800A-1F10A6FE8E9E}" srcOrd="0" destOrd="0" presId="urn:microsoft.com/office/officeart/2005/8/layout/vList2"/>
    <dgm:cxn modelId="{C58887D0-602D-4A0A-AA14-00EEC061EA23}" srcId="{8BA22C47-F542-4A95-A400-2C10A869B33A}" destId="{D8B99BE8-7358-4C26-944E-327E2CCCBB9E}" srcOrd="1" destOrd="0" parTransId="{F6687EF6-6352-470B-9D05-E4DBF5589381}" sibTransId="{A0BEFEBD-CCB1-40A2-8136-1DA28D108721}"/>
    <dgm:cxn modelId="{43D30EEB-F8ED-429C-8B29-6F4AA5AEC346}" type="presParOf" srcId="{DFF539D3-C60C-4145-83D6-02F88921C7D3}" destId="{93E02DE8-EDFC-42E6-9E5C-7509DC61B0EA}" srcOrd="0" destOrd="0" presId="urn:microsoft.com/office/officeart/2005/8/layout/vList2"/>
    <dgm:cxn modelId="{18D62356-7532-4F6F-9E44-01CA45C820F5}" type="presParOf" srcId="{DFF539D3-C60C-4145-83D6-02F88921C7D3}" destId="{DF5BB7DC-BC83-496D-AADE-A62548B051F4}" srcOrd="1" destOrd="0" presId="urn:microsoft.com/office/officeart/2005/8/layout/vList2"/>
    <dgm:cxn modelId="{AE9D3B10-80B9-4E8B-BD15-09AC417803D8}" type="presParOf" srcId="{DFF539D3-C60C-4145-83D6-02F88921C7D3}" destId="{6802B415-2FED-4BE9-800A-1F10A6FE8E9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E02DE8-EDFC-42E6-9E5C-7509DC61B0EA}">
      <dsp:nvSpPr>
        <dsp:cNvPr id="0" name=""/>
        <dsp:cNvSpPr/>
      </dsp:nvSpPr>
      <dsp:spPr>
        <a:xfrm>
          <a:off x="0" y="1425904"/>
          <a:ext cx="6096000" cy="1216800"/>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r" defTabSz="1778000" rtl="1">
            <a:lnSpc>
              <a:spcPct val="90000"/>
            </a:lnSpc>
            <a:spcBef>
              <a:spcPct val="0"/>
            </a:spcBef>
            <a:spcAft>
              <a:spcPct val="35000"/>
            </a:spcAft>
          </a:pPr>
          <a:r>
            <a:rPr lang="ar-IQ" sz="4000" b="1" kern="1200" dirty="0" smtClean="0">
              <a:solidFill>
                <a:schemeClr val="tx1"/>
              </a:solidFill>
              <a:latin typeface="Arial"/>
              <a:cs typeface="Arial"/>
            </a:rPr>
            <a:t>التعرف على أسس الكتابة العلمية</a:t>
          </a:r>
        </a:p>
      </dsp:txBody>
      <dsp:txXfrm>
        <a:off x="59399" y="1485303"/>
        <a:ext cx="5977202" cy="1098002"/>
      </dsp:txXfrm>
    </dsp:sp>
    <dsp:sp modelId="{6802B415-2FED-4BE9-800A-1F10A6FE8E9E}">
      <dsp:nvSpPr>
        <dsp:cNvPr id="0" name=""/>
        <dsp:cNvSpPr/>
      </dsp:nvSpPr>
      <dsp:spPr>
        <a:xfrm>
          <a:off x="0" y="2829904"/>
          <a:ext cx="6096000" cy="1216800"/>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r" defTabSz="1778000" rtl="1">
            <a:lnSpc>
              <a:spcPct val="90000"/>
            </a:lnSpc>
            <a:spcBef>
              <a:spcPct val="0"/>
            </a:spcBef>
            <a:spcAft>
              <a:spcPct val="35000"/>
            </a:spcAft>
          </a:pPr>
          <a:r>
            <a:rPr lang="ar-IQ" sz="4000" b="1" kern="1200" dirty="0" smtClean="0">
              <a:solidFill>
                <a:schemeClr val="tx1"/>
              </a:solidFill>
              <a:latin typeface="Arial"/>
              <a:cs typeface="Arial"/>
            </a:rPr>
            <a:t>اختيار العناوين الملائمة للفقرات </a:t>
          </a:r>
        </a:p>
      </dsp:txBody>
      <dsp:txXfrm>
        <a:off x="59399" y="2889303"/>
        <a:ext cx="5977202"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20" name="عنصر نائب للتذييل 19"/>
          <p:cNvSpPr>
            <a:spLocks noGrp="1"/>
          </p:cNvSpPr>
          <p:nvPr>
            <p:ph type="ftr" sz="quarter" idx="11"/>
          </p:nvPr>
        </p:nvSpPr>
        <p:spPr/>
        <p:txBody>
          <a:bodyPr/>
          <a:lstStyle>
            <a:extLst/>
          </a:lstStyle>
          <a:p>
            <a:endParaRPr lang="ar-IQ" dirty="0"/>
          </a:p>
        </p:txBody>
      </p:sp>
      <p:sp>
        <p:nvSpPr>
          <p:cNvPr id="10" name="عنصر نائب لرقم الشريحة 9"/>
          <p:cNvSpPr>
            <a:spLocks noGrp="1"/>
          </p:cNvSpPr>
          <p:nvPr>
            <p:ph type="sldNum" sz="quarter" idx="12"/>
          </p:nvPr>
        </p:nvSpPr>
        <p:spPr/>
        <p:txBody>
          <a:bodyPr/>
          <a:lstStyle>
            <a:extLst/>
          </a:lstStyle>
          <a:p>
            <a:fld id="{55A0D816-2EBC-42C1-A3D7-14CB3F656D79}" type="slidenum">
              <a:rPr lang="ar-IQ" smtClean="0"/>
              <a:t>‹#›</a:t>
            </a:fld>
            <a:endParaRPr lang="ar-IQ" dirty="0"/>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5" name="عنصر نائب للتذييل 4"/>
          <p:cNvSpPr>
            <a:spLocks noGrp="1"/>
          </p:cNvSpPr>
          <p:nvPr>
            <p:ph type="ftr" sz="quarter" idx="11"/>
          </p:nvPr>
        </p:nvSpPr>
        <p:spPr/>
        <p:txBody>
          <a:bodyPr/>
          <a:lstStyle>
            <a:extLst/>
          </a:lstStyle>
          <a:p>
            <a:endParaRPr lang="ar-IQ" dirty="0"/>
          </a:p>
        </p:txBody>
      </p:sp>
      <p:sp>
        <p:nvSpPr>
          <p:cNvPr id="6" name="عنصر نائب لرقم الشريحة 5"/>
          <p:cNvSpPr>
            <a:spLocks noGrp="1"/>
          </p:cNvSpPr>
          <p:nvPr>
            <p:ph type="sldNum" sz="quarter" idx="12"/>
          </p:nvPr>
        </p:nvSpPr>
        <p:spPr/>
        <p:txBody>
          <a:bodyPr/>
          <a:lstStyle>
            <a:extLst/>
          </a:lstStyle>
          <a:p>
            <a:fld id="{55A0D816-2EBC-42C1-A3D7-14CB3F656D79}" type="slidenum">
              <a:rPr lang="ar-IQ" smtClean="0"/>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5" name="عنصر نائب للتذييل 4"/>
          <p:cNvSpPr>
            <a:spLocks noGrp="1"/>
          </p:cNvSpPr>
          <p:nvPr>
            <p:ph type="ftr" sz="quarter" idx="11"/>
          </p:nvPr>
        </p:nvSpPr>
        <p:spPr/>
        <p:txBody>
          <a:bodyPr/>
          <a:lstStyle>
            <a:extLst/>
          </a:lstStyle>
          <a:p>
            <a:endParaRPr lang="ar-IQ" dirty="0"/>
          </a:p>
        </p:txBody>
      </p:sp>
      <p:sp>
        <p:nvSpPr>
          <p:cNvPr id="6" name="عنصر نائب لرقم الشريحة 5"/>
          <p:cNvSpPr>
            <a:spLocks noGrp="1"/>
          </p:cNvSpPr>
          <p:nvPr>
            <p:ph type="sldNum" sz="quarter" idx="12"/>
          </p:nvPr>
        </p:nvSpPr>
        <p:spPr/>
        <p:txBody>
          <a:bodyPr/>
          <a:lstStyle>
            <a:extLst/>
          </a:lstStyle>
          <a:p>
            <a:fld id="{55A0D816-2EBC-42C1-A3D7-14CB3F656D79}" type="slidenum">
              <a:rPr lang="ar-IQ" smtClean="0"/>
              <a:t>‹#›</a:t>
            </a:fld>
            <a:endParaRPr lang="ar-IQ"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5" name="عنصر نائب للتذييل 4"/>
          <p:cNvSpPr>
            <a:spLocks noGrp="1"/>
          </p:cNvSpPr>
          <p:nvPr>
            <p:ph type="ftr" sz="quarter" idx="11"/>
          </p:nvPr>
        </p:nvSpPr>
        <p:spPr/>
        <p:txBody>
          <a:bodyPr/>
          <a:lstStyle>
            <a:extLst/>
          </a:lstStyle>
          <a:p>
            <a:endParaRPr lang="ar-IQ" dirty="0"/>
          </a:p>
        </p:txBody>
      </p:sp>
      <p:sp>
        <p:nvSpPr>
          <p:cNvPr id="6" name="عنصر نائب لرقم الشريحة 5"/>
          <p:cNvSpPr>
            <a:spLocks noGrp="1"/>
          </p:cNvSpPr>
          <p:nvPr>
            <p:ph type="sldNum" sz="quarter" idx="12"/>
          </p:nvPr>
        </p:nvSpPr>
        <p:spPr/>
        <p:txBody>
          <a:bodyPr/>
          <a:lstStyle>
            <a:extLst/>
          </a:lstStyle>
          <a:p>
            <a:fld id="{55A0D816-2EBC-42C1-A3D7-14CB3F656D79}" type="slidenum">
              <a:rPr lang="ar-IQ" smtClean="0"/>
              <a:t>‹#›</a:t>
            </a:fld>
            <a:endParaRPr lang="ar-IQ"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5" name="عنصر نائب للتذييل 4"/>
          <p:cNvSpPr>
            <a:spLocks noGrp="1"/>
          </p:cNvSpPr>
          <p:nvPr>
            <p:ph type="ftr" sz="quarter" idx="11"/>
          </p:nvPr>
        </p:nvSpPr>
        <p:spPr/>
        <p:txBody>
          <a:bodyPr/>
          <a:lstStyle>
            <a:extLst/>
          </a:lstStyle>
          <a:p>
            <a:endParaRPr lang="ar-IQ" dirty="0"/>
          </a:p>
        </p:txBody>
      </p:sp>
      <p:sp>
        <p:nvSpPr>
          <p:cNvPr id="6" name="عنصر نائب لرقم الشريحة 5"/>
          <p:cNvSpPr>
            <a:spLocks noGrp="1"/>
          </p:cNvSpPr>
          <p:nvPr>
            <p:ph type="sldNum" sz="quarter" idx="12"/>
          </p:nvPr>
        </p:nvSpPr>
        <p:spPr/>
        <p:txBody>
          <a:bodyPr/>
          <a:lstStyle>
            <a:extLst/>
          </a:lstStyle>
          <a:p>
            <a:fld id="{55A0D816-2EBC-42C1-A3D7-14CB3F656D79}" type="slidenum">
              <a:rPr lang="ar-IQ" smtClean="0"/>
              <a:t>‹#›</a:t>
            </a:fld>
            <a:endParaRPr lang="ar-IQ" dirty="0"/>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6" name="عنصر نائب للتذييل 5"/>
          <p:cNvSpPr>
            <a:spLocks noGrp="1"/>
          </p:cNvSpPr>
          <p:nvPr>
            <p:ph type="ftr" sz="quarter" idx="11"/>
          </p:nvPr>
        </p:nvSpPr>
        <p:spPr/>
        <p:txBody>
          <a:bodyPr/>
          <a:lstStyle>
            <a:extLst/>
          </a:lstStyle>
          <a:p>
            <a:endParaRPr lang="ar-IQ" dirty="0"/>
          </a:p>
        </p:txBody>
      </p:sp>
      <p:sp>
        <p:nvSpPr>
          <p:cNvPr id="7" name="عنصر نائب لرقم الشريحة 6"/>
          <p:cNvSpPr>
            <a:spLocks noGrp="1"/>
          </p:cNvSpPr>
          <p:nvPr>
            <p:ph type="sldNum" sz="quarter" idx="12"/>
          </p:nvPr>
        </p:nvSpPr>
        <p:spPr/>
        <p:txBody>
          <a:bodyPr/>
          <a:lstStyle>
            <a:extLst/>
          </a:lstStyle>
          <a:p>
            <a:fld id="{55A0D816-2EBC-42C1-A3D7-14CB3F656D79}" type="slidenum">
              <a:rPr lang="ar-IQ" smtClean="0"/>
              <a:t>‹#›</a:t>
            </a:fld>
            <a:endParaRPr lang="ar-IQ"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8" name="عنصر نائب للتذييل 7"/>
          <p:cNvSpPr>
            <a:spLocks noGrp="1"/>
          </p:cNvSpPr>
          <p:nvPr>
            <p:ph type="ftr" sz="quarter" idx="11"/>
          </p:nvPr>
        </p:nvSpPr>
        <p:spPr/>
        <p:txBody>
          <a:bodyPr/>
          <a:lstStyle>
            <a:extLst/>
          </a:lstStyle>
          <a:p>
            <a:endParaRPr lang="ar-IQ" dirty="0"/>
          </a:p>
        </p:txBody>
      </p:sp>
      <p:sp>
        <p:nvSpPr>
          <p:cNvPr id="9" name="عنصر نائب لرقم الشريحة 8"/>
          <p:cNvSpPr>
            <a:spLocks noGrp="1"/>
          </p:cNvSpPr>
          <p:nvPr>
            <p:ph type="sldNum" sz="quarter" idx="12"/>
          </p:nvPr>
        </p:nvSpPr>
        <p:spPr/>
        <p:txBody>
          <a:bodyPr/>
          <a:lstStyle>
            <a:extLst/>
          </a:lstStyle>
          <a:p>
            <a:fld id="{55A0D816-2EBC-42C1-A3D7-14CB3F656D79}" type="slidenum">
              <a:rPr lang="ar-IQ" smtClean="0"/>
              <a:t>‹#›</a:t>
            </a:fld>
            <a:endParaRPr lang="ar-IQ"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4" name="عنصر نائب للتذييل 3"/>
          <p:cNvSpPr>
            <a:spLocks noGrp="1"/>
          </p:cNvSpPr>
          <p:nvPr>
            <p:ph type="ftr" sz="quarter" idx="11"/>
          </p:nvPr>
        </p:nvSpPr>
        <p:spPr/>
        <p:txBody>
          <a:bodyPr/>
          <a:lstStyle>
            <a:extLst/>
          </a:lstStyle>
          <a:p>
            <a:endParaRPr lang="ar-IQ" dirty="0"/>
          </a:p>
        </p:txBody>
      </p:sp>
      <p:sp>
        <p:nvSpPr>
          <p:cNvPr id="5" name="عنصر نائب لرقم الشريحة 4"/>
          <p:cNvSpPr>
            <a:spLocks noGrp="1"/>
          </p:cNvSpPr>
          <p:nvPr>
            <p:ph type="sldNum" sz="quarter" idx="12"/>
          </p:nvPr>
        </p:nvSpPr>
        <p:spPr/>
        <p:txBody>
          <a:bodyPr/>
          <a:lstStyle>
            <a:extLst/>
          </a:lstStyle>
          <a:p>
            <a:fld id="{55A0D816-2EBC-42C1-A3D7-14CB3F656D79}" type="slidenum">
              <a:rPr lang="ar-IQ" smtClean="0"/>
              <a:t>‹#›</a:t>
            </a:fld>
            <a:endParaRPr lang="ar-IQ"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عنصر نائب للتاريخ 1"/>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3" name="عنصر نائب للتذييل 2"/>
          <p:cNvSpPr>
            <a:spLocks noGrp="1"/>
          </p:cNvSpPr>
          <p:nvPr>
            <p:ph type="ftr" sz="quarter" idx="11"/>
          </p:nvPr>
        </p:nvSpPr>
        <p:spPr/>
        <p:txBody>
          <a:bodyPr/>
          <a:lstStyle>
            <a:extLst/>
          </a:lstStyle>
          <a:p>
            <a:endParaRPr lang="ar-IQ" dirty="0"/>
          </a:p>
        </p:txBody>
      </p:sp>
      <p:sp>
        <p:nvSpPr>
          <p:cNvPr id="4" name="عنصر نائب لرقم الشريحة 3"/>
          <p:cNvSpPr>
            <a:spLocks noGrp="1"/>
          </p:cNvSpPr>
          <p:nvPr>
            <p:ph type="sldNum" sz="quarter" idx="12"/>
          </p:nvPr>
        </p:nvSpPr>
        <p:spPr/>
        <p:txBody>
          <a:bodyPr/>
          <a:lstStyle>
            <a:extLst/>
          </a:lstStyle>
          <a:p>
            <a:fld id="{55A0D816-2EBC-42C1-A3D7-14CB3F656D79}" type="slidenum">
              <a:rPr lang="ar-IQ" smtClean="0"/>
              <a:t>‹#›</a:t>
            </a:fld>
            <a:endParaRPr lang="ar-IQ" dirty="0"/>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6" name="عنصر نائب للتذييل 5"/>
          <p:cNvSpPr>
            <a:spLocks noGrp="1"/>
          </p:cNvSpPr>
          <p:nvPr>
            <p:ph type="ftr" sz="quarter" idx="11"/>
          </p:nvPr>
        </p:nvSpPr>
        <p:spPr/>
        <p:txBody>
          <a:bodyPr/>
          <a:lstStyle>
            <a:extLst/>
          </a:lstStyle>
          <a:p>
            <a:endParaRPr lang="ar-IQ" dirty="0"/>
          </a:p>
        </p:txBody>
      </p:sp>
      <p:sp>
        <p:nvSpPr>
          <p:cNvPr id="7" name="عنصر نائب لرقم الشريحة 6"/>
          <p:cNvSpPr>
            <a:spLocks noGrp="1"/>
          </p:cNvSpPr>
          <p:nvPr>
            <p:ph type="sldNum" sz="quarter" idx="12"/>
          </p:nvPr>
        </p:nvSpPr>
        <p:spPr/>
        <p:txBody>
          <a:bodyPr/>
          <a:lstStyle>
            <a:extLst/>
          </a:lstStyle>
          <a:p>
            <a:fld id="{55A0D816-2EBC-42C1-A3D7-14CB3F656D79}" type="slidenum">
              <a:rPr lang="ar-IQ" smtClean="0"/>
              <a:t>‹#›</a:t>
            </a:fld>
            <a:endParaRPr lang="ar-IQ"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6" name="عنصر نائب للتذييل 5"/>
          <p:cNvSpPr>
            <a:spLocks noGrp="1"/>
          </p:cNvSpPr>
          <p:nvPr>
            <p:ph type="ftr" sz="quarter" idx="11"/>
          </p:nvPr>
        </p:nvSpPr>
        <p:spPr/>
        <p:txBody>
          <a:bodyPr/>
          <a:lstStyle>
            <a:extLst/>
          </a:lstStyle>
          <a:p>
            <a:endParaRPr lang="ar-IQ" dirty="0"/>
          </a:p>
        </p:txBody>
      </p:sp>
      <p:sp>
        <p:nvSpPr>
          <p:cNvPr id="7" name="عنصر نائب لرقم الشريحة 6"/>
          <p:cNvSpPr>
            <a:spLocks noGrp="1"/>
          </p:cNvSpPr>
          <p:nvPr>
            <p:ph type="sldNum" sz="quarter" idx="12"/>
          </p:nvPr>
        </p:nvSpPr>
        <p:spPr/>
        <p:txBody>
          <a:bodyPr/>
          <a:lstStyle>
            <a:extLst/>
          </a:lstStyle>
          <a:p>
            <a:fld id="{55A0D816-2EBC-42C1-A3D7-14CB3F656D79}" type="slidenum">
              <a:rPr lang="ar-IQ" smtClean="0"/>
              <a:t>‹#›</a:t>
            </a:fld>
            <a:endParaRPr lang="ar-IQ" dirty="0"/>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dirty="0"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819B5D7-14B5-4F79-B3DC-8D63BC279A7D}" type="datetimeFigureOut">
              <a:rPr lang="ar-IQ" smtClean="0"/>
              <a:t>09/04/1445</a:t>
            </a:fld>
            <a:endParaRPr lang="ar-IQ" dirty="0"/>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dirty="0"/>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5A0D816-2EBC-42C1-A3D7-14CB3F656D79}" type="slidenum">
              <a:rPr lang="ar-IQ" smtClean="0"/>
              <a:t>‹#›</a:t>
            </a:fld>
            <a:endParaRPr lang="ar-IQ" dirty="0"/>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1832082"/>
          </a:xfrm>
        </p:spPr>
        <p:style>
          <a:lnRef idx="3">
            <a:schemeClr val="lt1"/>
          </a:lnRef>
          <a:fillRef idx="1">
            <a:schemeClr val="accent5"/>
          </a:fillRef>
          <a:effectRef idx="1">
            <a:schemeClr val="accent5"/>
          </a:effectRef>
          <a:fontRef idx="minor">
            <a:schemeClr val="lt1"/>
          </a:fontRef>
        </p:style>
        <p:txBody>
          <a:bodyPr/>
          <a:lstStyle/>
          <a:p>
            <a:pPr algn="r"/>
            <a:endParaRPr lang="ar-IQ" b="1" dirty="0">
              <a:solidFill>
                <a:schemeClr val="tx1"/>
              </a:solidFill>
            </a:endParaRPr>
          </a:p>
        </p:txBody>
      </p:sp>
      <p:sp>
        <p:nvSpPr>
          <p:cNvPr id="3" name="عنوان فرعي 2"/>
          <p:cNvSpPr>
            <a:spLocks noGrp="1"/>
          </p:cNvSpPr>
          <p:nvPr>
            <p:ph type="subTitle" idx="1"/>
          </p:nvPr>
        </p:nvSpPr>
        <p:spPr>
          <a:xfrm>
            <a:off x="22402" y="1850064"/>
            <a:ext cx="9121598" cy="5007936"/>
          </a:xfrm>
          <a:blipFill>
            <a:blip r:embed="rId2"/>
            <a:tile tx="0" ty="0" sx="100000" sy="100000" flip="none" algn="tl"/>
          </a:blipFill>
        </p:spPr>
        <p:txBody>
          <a:bodyPr>
            <a:noAutofit/>
          </a:bodyPr>
          <a:lstStyle/>
          <a:p>
            <a:pPr algn="ctr"/>
            <a:endParaRPr lang="ar-IQ" sz="4300" b="1" dirty="0" smtClean="0">
              <a:solidFill>
                <a:prstClr val="black"/>
              </a:solidFill>
              <a:effectLst>
                <a:outerShdw blurRad="50000" dist="30000" dir="5400000" algn="tl" rotWithShape="0">
                  <a:srgbClr val="000000">
                    <a:alpha val="30000"/>
                  </a:srgbClr>
                </a:outerShdw>
              </a:effectLst>
            </a:endParaRPr>
          </a:p>
          <a:p>
            <a:pPr algn="ctr"/>
            <a:endParaRPr lang="ar-IQ" sz="4300" b="1" dirty="0">
              <a:solidFill>
                <a:prstClr val="black"/>
              </a:solidFill>
              <a:effectLst>
                <a:outerShdw blurRad="50000" dist="30000" dir="5400000" algn="tl" rotWithShape="0">
                  <a:srgbClr val="000000">
                    <a:alpha val="30000"/>
                  </a:srgbClr>
                </a:outerShdw>
              </a:effectLst>
            </a:endParaRPr>
          </a:p>
          <a:p>
            <a:pPr algn="ctr"/>
            <a:endParaRPr lang="ar-IQ" sz="4300" b="1" dirty="0">
              <a:solidFill>
                <a:prstClr val="black"/>
              </a:solidFill>
              <a:effectLst>
                <a:outerShdw blurRad="50000" dist="30000" dir="5400000" algn="tl" rotWithShape="0">
                  <a:srgbClr val="000000">
                    <a:alpha val="30000"/>
                  </a:srgbClr>
                </a:outerShdw>
              </a:effectLst>
            </a:endParaRPr>
          </a:p>
          <a:p>
            <a:pPr algn="ctr"/>
            <a:r>
              <a:rPr lang="ar-IQ" sz="3600" b="1" dirty="0" smtClean="0">
                <a:solidFill>
                  <a:prstClr val="black"/>
                </a:solidFill>
                <a:effectLst>
                  <a:outerShdw blurRad="50000" dist="30000" dir="5400000" algn="tl" rotWithShape="0">
                    <a:srgbClr val="000000">
                      <a:alpha val="30000"/>
                    </a:srgbClr>
                  </a:outerShdw>
                </a:effectLst>
              </a:rPr>
              <a:t>المحاضرة  -2-</a:t>
            </a:r>
          </a:p>
          <a:p>
            <a:pPr algn="ctr"/>
            <a:r>
              <a:rPr lang="ar-IQ" sz="4000" b="1" dirty="0" smtClean="0">
                <a:latin typeface="Arial"/>
                <a:cs typeface="Arial"/>
              </a:rPr>
              <a:t>الكتابة العلمية </a:t>
            </a:r>
          </a:p>
          <a:p>
            <a:pPr algn="ctr"/>
            <a:r>
              <a:rPr lang="ar-IQ" sz="3600" b="1" dirty="0" smtClean="0"/>
              <a:t>أ. د. سندس عبد الكريم محمد</a:t>
            </a:r>
          </a:p>
          <a:p>
            <a:pPr algn="ctr"/>
            <a:r>
              <a:rPr lang="ar-IQ" sz="3600" b="1" dirty="0" smtClean="0"/>
              <a:t>كلية الزراعة / جامعة البصرة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9" y="116632"/>
            <a:ext cx="1904220" cy="163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01551"/>
            <a:ext cx="1676400" cy="167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C:\Users\د.سندس\Desktop\Captur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02" y="1771601"/>
            <a:ext cx="3528392" cy="248667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53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accent3">
              <a:lumMod val="20000"/>
              <a:lumOff val="80000"/>
            </a:schemeClr>
          </a:solidFill>
        </p:spPr>
        <p:txBody>
          <a:bodyPr>
            <a:normAutofit/>
          </a:bodyPr>
          <a:lstStyle/>
          <a:p>
            <a:pPr algn="ctr"/>
            <a:r>
              <a:rPr lang="ar-IQ" sz="3600" b="1" dirty="0" smtClean="0">
                <a:solidFill>
                  <a:srgbClr val="222222"/>
                </a:solidFill>
                <a:effectLst/>
                <a:latin typeface="Cairo"/>
              </a:rPr>
              <a:t>بعض </a:t>
            </a:r>
            <a:r>
              <a:rPr lang="ar-IQ" sz="3600" b="1" dirty="0">
                <a:solidFill>
                  <a:srgbClr val="222222"/>
                </a:solidFill>
                <a:effectLst/>
                <a:latin typeface="Cairo"/>
              </a:rPr>
              <a:t>الخصائص التي يجب أن تتوافر في كل </a:t>
            </a:r>
            <a:r>
              <a:rPr lang="ar-IQ" sz="3600" b="1" dirty="0" smtClean="0">
                <a:solidFill>
                  <a:srgbClr val="222222"/>
                </a:solidFill>
                <a:effectLst/>
                <a:latin typeface="Cairo"/>
              </a:rPr>
              <a:t>فقرة</a:t>
            </a:r>
            <a:endParaRPr lang="ar-IQ" sz="3600" dirty="0"/>
          </a:p>
        </p:txBody>
      </p:sp>
      <p:sp>
        <p:nvSpPr>
          <p:cNvPr id="3" name="عنصر نائب للمحتوى 2"/>
          <p:cNvSpPr>
            <a:spLocks noGrp="1"/>
          </p:cNvSpPr>
          <p:nvPr>
            <p:ph idx="1"/>
          </p:nvPr>
        </p:nvSpPr>
        <p:spPr>
          <a:xfrm>
            <a:off x="0" y="1196752"/>
            <a:ext cx="9144000" cy="5661248"/>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algn="just">
              <a:lnSpc>
                <a:spcPct val="150000"/>
              </a:lnSpc>
              <a:buFont typeface="Wingdings" pitchFamily="2" charset="2"/>
              <a:buChar char="q"/>
            </a:pPr>
            <a:r>
              <a:rPr lang="ar-IQ" sz="2800" b="1" dirty="0">
                <a:latin typeface="Times New Roman" pitchFamily="18" charset="0"/>
                <a:cs typeface="Times New Roman" pitchFamily="18" charset="0"/>
              </a:rPr>
              <a:t>جميع الجمل في الفقرة الواحدة يجب أن تكون مرتبطة بفكرة واحدة (غالبًا ما يتم التعبير عنها من خلال العبارة الدالة).</a:t>
            </a:r>
          </a:p>
          <a:p>
            <a:pPr algn="just">
              <a:lnSpc>
                <a:spcPct val="150000"/>
              </a:lnSpc>
              <a:buFont typeface="Wingdings" pitchFamily="2" charset="2"/>
              <a:buChar char="q"/>
            </a:pPr>
            <a:r>
              <a:rPr lang="ar-IQ" sz="2800" b="1" dirty="0">
                <a:latin typeface="Times New Roman" pitchFamily="18" charset="0"/>
                <a:cs typeface="Times New Roman" pitchFamily="18" charset="0"/>
              </a:rPr>
              <a:t>يجب أن تشير جميع الجمل إلى الفكرة المركزية (مشكلة البحث).</a:t>
            </a:r>
          </a:p>
          <a:p>
            <a:pPr algn="just">
              <a:lnSpc>
                <a:spcPct val="150000"/>
              </a:lnSpc>
              <a:buFont typeface="Wingdings" pitchFamily="2" charset="2"/>
              <a:buChar char="q"/>
            </a:pPr>
            <a:r>
              <a:rPr lang="ar-IQ" sz="2800" b="1" dirty="0">
                <a:latin typeface="Times New Roman" pitchFamily="18" charset="0"/>
                <a:cs typeface="Times New Roman" pitchFamily="18" charset="0"/>
              </a:rPr>
              <a:t>ينبغي أن ترتب جمل الفقرة الواحدة بطريقة منطقية.</a:t>
            </a:r>
          </a:p>
          <a:p>
            <a:pPr algn="just">
              <a:lnSpc>
                <a:spcPct val="150000"/>
              </a:lnSpc>
              <a:buFont typeface="Wingdings" pitchFamily="2" charset="2"/>
              <a:buChar char="q"/>
            </a:pPr>
            <a:r>
              <a:rPr lang="ar-IQ" sz="2800" b="1" dirty="0">
                <a:latin typeface="Times New Roman" pitchFamily="18" charset="0"/>
                <a:cs typeface="Times New Roman" pitchFamily="18" charset="0"/>
              </a:rPr>
              <a:t>كل فكرة تمت مناقشتها في الفقرة يجب شرحها ودعمها بشكل كاف من خلال الأدلة والتفاصيل التي تعمل معًا لتوضيح العبارة الدالة المرتبطة بموضوع الدراسة الأساسي.</a:t>
            </a:r>
          </a:p>
          <a:p>
            <a:pPr algn="just">
              <a:lnSpc>
                <a:spcPct val="150000"/>
              </a:lnSpc>
              <a:buFont typeface="Wingdings" pitchFamily="2" charset="2"/>
              <a:buChar char="q"/>
            </a:pPr>
            <a:endParaRPr lang="ar-IQ"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4013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a:solidFill>
            <a:schemeClr val="accent1">
              <a:lumMod val="20000"/>
              <a:lumOff val="80000"/>
            </a:schemeClr>
          </a:solidFill>
        </p:spPr>
        <p:txBody>
          <a:bodyPr>
            <a:normAutofit/>
          </a:bodyPr>
          <a:lstStyle/>
          <a:p>
            <a:pPr marL="82296" indent="0">
              <a:buNone/>
            </a:pPr>
            <a:endParaRPr lang="ar-IQ" sz="4800" dirty="0"/>
          </a:p>
        </p:txBody>
      </p:sp>
      <p:sp>
        <p:nvSpPr>
          <p:cNvPr id="8" name="وسيلة شرح بيضاوية 7"/>
          <p:cNvSpPr/>
          <p:nvPr/>
        </p:nvSpPr>
        <p:spPr>
          <a:xfrm>
            <a:off x="2123728" y="1268760"/>
            <a:ext cx="6048672" cy="3024336"/>
          </a:xfrm>
          <a:prstGeom prst="wedgeEllipseCallo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82296" lvl="0">
              <a:spcBef>
                <a:spcPts val="600"/>
              </a:spcBef>
              <a:buClr>
                <a:srgbClr val="7FD13B"/>
              </a:buClr>
              <a:buSzPct val="80000"/>
            </a:pPr>
            <a:r>
              <a:rPr lang="ar-IQ" sz="4800" dirty="0">
                <a:solidFill>
                  <a:prstClr val="black"/>
                </a:solidFill>
              </a:rPr>
              <a:t>شكرا لمتابعتكم </a:t>
            </a:r>
          </a:p>
        </p:txBody>
      </p:sp>
    </p:spTree>
    <p:extLst>
      <p:ext uri="{BB962C8B-B14F-4D97-AF65-F5344CB8AC3E}">
        <p14:creationId xmlns:p14="http://schemas.microsoft.com/office/powerpoint/2010/main" val="2353716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rgbClr val="F5FAD4"/>
          </a:solidFill>
        </p:spPr>
        <p:txBody>
          <a:bodyPr/>
          <a:lstStyle/>
          <a:p>
            <a:pPr>
              <a:buFont typeface="Wingdings" pitchFamily="2" charset="2"/>
              <a:buChar char="q"/>
            </a:pPr>
            <a:endParaRPr lang="ar-IQ" dirty="0" smtClean="0">
              <a:latin typeface="Arial"/>
              <a:cs typeface="Arial"/>
            </a:endParaRPr>
          </a:p>
          <a:p>
            <a:pPr>
              <a:buFont typeface="Wingdings" pitchFamily="2" charset="2"/>
              <a:buChar char="q"/>
            </a:pPr>
            <a:endParaRPr lang="ar-IQ" dirty="0">
              <a:latin typeface="Arial"/>
              <a:cs typeface="Arial"/>
            </a:endParaRPr>
          </a:p>
          <a:p>
            <a:pPr marL="82296" indent="0">
              <a:buNone/>
            </a:pPr>
            <a:endParaRPr lang="ar-IQ" dirty="0" smtClean="0">
              <a:latin typeface="Arial"/>
              <a:cs typeface="Arial"/>
            </a:endParaRPr>
          </a:p>
          <a:p>
            <a:pPr marL="82296" indent="0">
              <a:buNone/>
            </a:pPr>
            <a:endParaRPr lang="ar-IQ" dirty="0">
              <a:latin typeface="Arial"/>
              <a:cs typeface="Arial"/>
            </a:endParaRPr>
          </a:p>
        </p:txBody>
      </p:sp>
      <p:graphicFrame>
        <p:nvGraphicFramePr>
          <p:cNvPr id="4" name="رسم تخطيطي 3"/>
          <p:cNvGraphicFramePr/>
          <p:nvPr>
            <p:extLst>
              <p:ext uri="{D42A27DB-BD31-4B8C-83A1-F6EECF244321}">
                <p14:modId xmlns:p14="http://schemas.microsoft.com/office/powerpoint/2010/main" val="951343526"/>
              </p:ext>
            </p:extLst>
          </p:nvPr>
        </p:nvGraphicFramePr>
        <p:xfrm>
          <a:off x="1524000" y="692696"/>
          <a:ext cx="609600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9343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4704"/>
          </a:xfrm>
          <a:solidFill>
            <a:schemeClr val="accent5">
              <a:lumMod val="20000"/>
              <a:lumOff val="80000"/>
            </a:schemeClr>
          </a:solidFill>
        </p:spPr>
        <p:style>
          <a:lnRef idx="1">
            <a:schemeClr val="accent3"/>
          </a:lnRef>
          <a:fillRef idx="2">
            <a:schemeClr val="accent3"/>
          </a:fillRef>
          <a:effectRef idx="1">
            <a:schemeClr val="accent3"/>
          </a:effectRef>
          <a:fontRef idx="minor">
            <a:schemeClr val="dk1"/>
          </a:fontRef>
        </p:style>
        <p:txBody>
          <a:bodyPr>
            <a:noAutofit/>
          </a:bodyPr>
          <a:lstStyle/>
          <a:p>
            <a:pPr marL="365760" lvl="0" indent="-283464" algn="ctr">
              <a:lnSpc>
                <a:spcPct val="150000"/>
              </a:lnSpc>
              <a:spcBef>
                <a:spcPts val="600"/>
              </a:spcBef>
            </a:pPr>
            <a:r>
              <a:rPr lang="ar-IQ" sz="3200" b="1" dirty="0" smtClean="0">
                <a:solidFill>
                  <a:srgbClr val="050505"/>
                </a:solidFill>
                <a:latin typeface="Times New Roman,Bold"/>
              </a:rPr>
              <a:t/>
            </a:r>
            <a:br>
              <a:rPr lang="ar-IQ" sz="3200" b="1" dirty="0" smtClean="0">
                <a:solidFill>
                  <a:srgbClr val="050505"/>
                </a:solidFill>
                <a:latin typeface="Times New Roman,Bold"/>
              </a:rPr>
            </a:br>
            <a:r>
              <a:rPr lang="ar-IQ" sz="3200" b="1" dirty="0" smtClean="0">
                <a:solidFill>
                  <a:srgbClr val="050505"/>
                </a:solidFill>
                <a:latin typeface="Times New Roman,Bold"/>
              </a:rPr>
              <a:t>أسس الكتابة العلمية </a:t>
            </a:r>
            <a:r>
              <a:rPr lang="en-US" sz="3200" b="1" dirty="0" smtClean="0">
                <a:solidFill>
                  <a:prstClr val="black"/>
                </a:solidFill>
                <a:effectLst/>
                <a:latin typeface="Times New Roman"/>
                <a:ea typeface="Times New Roman"/>
              </a:rPr>
              <a:t>       </a:t>
            </a:r>
            <a:r>
              <a:rPr lang="ar-IQ" sz="3200" b="1" dirty="0" smtClean="0">
                <a:solidFill>
                  <a:prstClr val="black"/>
                </a:solidFill>
                <a:effectLst/>
                <a:latin typeface="Times New Roman"/>
                <a:ea typeface="Times New Roman"/>
              </a:rPr>
              <a:t> </a:t>
            </a:r>
            <a:r>
              <a:rPr lang="en-US" sz="3200" dirty="0">
                <a:solidFill>
                  <a:prstClr val="black"/>
                </a:solidFill>
                <a:effectLst/>
                <a:latin typeface="Times New Roman"/>
                <a:ea typeface="Times New Roman"/>
                <a:cs typeface="+mn-cs"/>
              </a:rPr>
              <a:t/>
            </a:r>
            <a:br>
              <a:rPr lang="en-US" sz="3200" dirty="0">
                <a:solidFill>
                  <a:prstClr val="black"/>
                </a:solidFill>
                <a:effectLst/>
                <a:latin typeface="Times New Roman"/>
                <a:ea typeface="Times New Roman"/>
                <a:cs typeface="+mn-cs"/>
              </a:rPr>
            </a:br>
            <a:endParaRPr lang="ar-IQ" sz="3200" dirty="0"/>
          </a:p>
        </p:txBody>
      </p:sp>
      <p:sp>
        <p:nvSpPr>
          <p:cNvPr id="3" name="عنصر نائب للمحتوى 2"/>
          <p:cNvSpPr>
            <a:spLocks noGrp="1"/>
          </p:cNvSpPr>
          <p:nvPr>
            <p:ph idx="1"/>
          </p:nvPr>
        </p:nvSpPr>
        <p:spPr>
          <a:xfrm>
            <a:off x="0" y="980728"/>
            <a:ext cx="8892480" cy="5267672"/>
          </a:xfrm>
        </p:spPr>
        <p:txBody>
          <a:bodyPr>
            <a:normAutofit/>
          </a:bodyPr>
          <a:lstStyle/>
          <a:p>
            <a:pPr marL="0" indent="0" algn="justLow">
              <a:lnSpc>
                <a:spcPct val="150000"/>
              </a:lnSpc>
              <a:buNone/>
            </a:pPr>
            <a:r>
              <a:rPr lang="en-US" sz="4500" dirty="0" smtClean="0">
                <a:latin typeface="Times New Roman"/>
                <a:ea typeface="Times New Roman"/>
              </a:rPr>
              <a:t>               </a:t>
            </a:r>
            <a:endParaRPr lang="ar-IQ" sz="4500" dirty="0"/>
          </a:p>
        </p:txBody>
      </p:sp>
      <p:sp>
        <p:nvSpPr>
          <p:cNvPr id="4" name="مستطيل 3"/>
          <p:cNvSpPr/>
          <p:nvPr/>
        </p:nvSpPr>
        <p:spPr>
          <a:xfrm>
            <a:off x="0" y="836712"/>
            <a:ext cx="9144000" cy="6124754"/>
          </a:xfrm>
          <a:prstGeom prst="rect">
            <a:avLst/>
          </a:prstGeom>
          <a:solidFill>
            <a:schemeClr val="accent1">
              <a:lumMod val="20000"/>
              <a:lumOff val="80000"/>
            </a:schemeClr>
          </a:solidFill>
        </p:spPr>
        <p:txBody>
          <a:bodyPr wrap="square">
            <a:spAutoFit/>
          </a:bodyPr>
          <a:lstStyle/>
          <a:p>
            <a:pPr algn="just"/>
            <a:r>
              <a:rPr lang="ar-IQ" sz="2800" b="1" dirty="0" smtClean="0">
                <a:solidFill>
                  <a:srgbClr val="FF0000"/>
                </a:solidFill>
                <a:latin typeface="SimplifiedArabic,Bold"/>
              </a:rPr>
              <a:t>أ- تحديد </a:t>
            </a:r>
            <a:r>
              <a:rPr lang="ar-IQ" sz="2800" b="1" dirty="0">
                <a:solidFill>
                  <a:srgbClr val="FF0000"/>
                </a:solidFill>
                <a:latin typeface="SimplifiedArabic,Bold"/>
              </a:rPr>
              <a:t>واعتماد منهج البحث </a:t>
            </a:r>
            <a:r>
              <a:rPr lang="ar-IQ" sz="2800" b="1" dirty="0">
                <a:solidFill>
                  <a:srgbClr val="FF0000"/>
                </a:solidFill>
                <a:latin typeface="Simplified Arabic"/>
                <a:cs typeface="Simplified Arabic"/>
              </a:rPr>
              <a:t>( </a:t>
            </a:r>
            <a:r>
              <a:rPr lang="ar-IQ" sz="2800" b="1" dirty="0">
                <a:solidFill>
                  <a:srgbClr val="FF0000"/>
                </a:solidFill>
                <a:latin typeface="SimplifiedArabic,Bold"/>
                <a:cs typeface="Simplified Arabic"/>
              </a:rPr>
              <a:t>أو مناهج البحث </a:t>
            </a:r>
            <a:r>
              <a:rPr lang="ar-IQ" sz="2800" b="1" dirty="0">
                <a:solidFill>
                  <a:srgbClr val="FF0000"/>
                </a:solidFill>
                <a:latin typeface="Simplified Arabic"/>
                <a:cs typeface="Simplified Arabic"/>
              </a:rPr>
              <a:t>) </a:t>
            </a:r>
            <a:r>
              <a:rPr lang="ar-IQ" sz="2800" b="1" dirty="0">
                <a:solidFill>
                  <a:srgbClr val="FF0000"/>
                </a:solidFill>
                <a:latin typeface="SimplifiedArabic,Bold"/>
                <a:cs typeface="Simplified Arabic"/>
              </a:rPr>
              <a:t>وتطبيقه </a:t>
            </a:r>
            <a:r>
              <a:rPr lang="ar-IQ" sz="2800" b="1" dirty="0" smtClean="0">
                <a:solidFill>
                  <a:srgbClr val="FF0000"/>
                </a:solidFill>
                <a:latin typeface="SimplifiedArabic,Bold"/>
                <a:cs typeface="Simplified Arabic"/>
              </a:rPr>
              <a:t>في </a:t>
            </a:r>
            <a:r>
              <a:rPr lang="ar-IQ" sz="2800" b="1" dirty="0" smtClean="0">
                <a:solidFill>
                  <a:srgbClr val="FF0000"/>
                </a:solidFill>
                <a:latin typeface="SimplifiedArabic,Bold"/>
              </a:rPr>
              <a:t>لدراسة</a:t>
            </a:r>
            <a:r>
              <a:rPr lang="ar-IQ" sz="2800" b="1" dirty="0">
                <a:solidFill>
                  <a:srgbClr val="FF0000"/>
                </a:solidFill>
                <a:latin typeface="Simplified Arabic"/>
                <a:cs typeface="Simplified Arabic"/>
              </a:rPr>
              <a:t>: </a:t>
            </a:r>
            <a:endParaRPr lang="ar-IQ" sz="2800" b="1" dirty="0" smtClean="0">
              <a:solidFill>
                <a:srgbClr val="FF0000"/>
              </a:solidFill>
              <a:latin typeface="Simplified Arabic"/>
              <a:cs typeface="Simplified Arabic"/>
            </a:endParaRPr>
          </a:p>
          <a:p>
            <a:pPr lvl="0" algn="just"/>
            <a:r>
              <a:rPr lang="ar-IQ" sz="2800" dirty="0">
                <a:solidFill>
                  <a:srgbClr val="000000"/>
                </a:solidFill>
                <a:latin typeface="SimplifiedArabic"/>
              </a:rPr>
              <a:t>يؤدي تطبيق المنهج بدقة إلى إضفاء الدقة والوضوح والعلمية والموضوعية على عملية الصياغة </a:t>
            </a:r>
            <a:r>
              <a:rPr lang="ar-IQ" sz="2800" dirty="0" smtClean="0">
                <a:solidFill>
                  <a:srgbClr val="000000"/>
                </a:solidFill>
                <a:latin typeface="SimplifiedArabic"/>
              </a:rPr>
              <a:t>والتحرير حتى </a:t>
            </a:r>
            <a:r>
              <a:rPr lang="ar-IQ" sz="2800" dirty="0">
                <a:solidFill>
                  <a:srgbClr val="000000"/>
                </a:solidFill>
                <a:latin typeface="SimplifiedArabic"/>
              </a:rPr>
              <a:t>يصل إلى النتائج العلمية لبحثه </a:t>
            </a:r>
            <a:r>
              <a:rPr lang="ar-IQ" sz="2800" dirty="0" smtClean="0">
                <a:solidFill>
                  <a:srgbClr val="000000"/>
                </a:solidFill>
                <a:latin typeface="SimplifiedArabic"/>
              </a:rPr>
              <a:t>بطريقة  مضمونة</a:t>
            </a:r>
            <a:r>
              <a:rPr lang="ar-IQ" sz="2800" dirty="0">
                <a:solidFill>
                  <a:srgbClr val="000000"/>
                </a:solidFill>
                <a:latin typeface="Simplified Arabic"/>
                <a:cs typeface="Simplified Arabic"/>
              </a:rPr>
              <a:t>.</a:t>
            </a:r>
          </a:p>
          <a:p>
            <a:r>
              <a:rPr lang="ar-IQ" sz="2800" b="1" dirty="0" smtClean="0">
                <a:solidFill>
                  <a:srgbClr val="FF0000"/>
                </a:solidFill>
                <a:latin typeface="SimplifiedArabic,Bold"/>
              </a:rPr>
              <a:t>ب  </a:t>
            </a:r>
            <a:r>
              <a:rPr lang="ar-IQ" sz="2800" b="1" dirty="0">
                <a:solidFill>
                  <a:srgbClr val="FF0000"/>
                </a:solidFill>
                <a:latin typeface="SimplifiedArabic,Bold"/>
              </a:rPr>
              <a:t>الأسلوب العلمي والمنهجي الجيد</a:t>
            </a:r>
            <a:r>
              <a:rPr lang="ar-IQ" sz="2800" b="1" dirty="0">
                <a:solidFill>
                  <a:srgbClr val="FF0000"/>
                </a:solidFill>
                <a:latin typeface="Simplified Arabic"/>
                <a:cs typeface="Simplified Arabic"/>
              </a:rPr>
              <a:t>:</a:t>
            </a:r>
          </a:p>
          <a:p>
            <a:r>
              <a:rPr lang="ar-IQ" sz="2800" dirty="0">
                <a:solidFill>
                  <a:srgbClr val="000000"/>
                </a:solidFill>
                <a:latin typeface="SimplifiedArabic"/>
              </a:rPr>
              <a:t>الأسلوب في البحث العلمي يتضمن العديد من العناصر </a:t>
            </a:r>
            <a:r>
              <a:rPr lang="ar-IQ" sz="2800" dirty="0" smtClean="0">
                <a:solidFill>
                  <a:srgbClr val="000000"/>
                </a:solidFill>
                <a:latin typeface="SimplifiedArabic"/>
              </a:rPr>
              <a:t>وهذه </a:t>
            </a:r>
            <a:r>
              <a:rPr lang="ar-IQ" sz="2800" dirty="0">
                <a:solidFill>
                  <a:srgbClr val="000000"/>
                </a:solidFill>
                <a:latin typeface="SimplifiedArabic"/>
              </a:rPr>
              <a:t>بعض عناصر وخصائص الأسلوب العلمي الجيد اللازم </a:t>
            </a:r>
            <a:r>
              <a:rPr lang="ar-IQ" sz="2800" dirty="0" smtClean="0">
                <a:solidFill>
                  <a:srgbClr val="000000"/>
                </a:solidFill>
                <a:latin typeface="SimplifiedArabic"/>
              </a:rPr>
              <a:t>لصياغة البحوث </a:t>
            </a:r>
            <a:r>
              <a:rPr lang="ar-IQ" sz="2800" dirty="0">
                <a:solidFill>
                  <a:srgbClr val="000000"/>
                </a:solidFill>
                <a:latin typeface="SimplifiedArabic"/>
              </a:rPr>
              <a:t>العلمية وكتابتها.</a:t>
            </a:r>
          </a:p>
          <a:p>
            <a:pPr marL="457200" indent="-457200">
              <a:buFont typeface="Wingdings" pitchFamily="2" charset="2"/>
              <a:buChar char="Ø"/>
            </a:pPr>
            <a:r>
              <a:rPr lang="ar-IQ" sz="2800" dirty="0" smtClean="0">
                <a:solidFill>
                  <a:srgbClr val="000000"/>
                </a:solidFill>
                <a:latin typeface="SimplifiedArabic"/>
              </a:rPr>
              <a:t>سلامة </a:t>
            </a:r>
            <a:r>
              <a:rPr lang="ar-IQ" sz="2800" dirty="0">
                <a:solidFill>
                  <a:srgbClr val="000000"/>
                </a:solidFill>
                <a:latin typeface="SimplifiedArabic"/>
              </a:rPr>
              <a:t>اللغة، وفنيتها وسلامتها ووضوحها</a:t>
            </a:r>
            <a:r>
              <a:rPr lang="ar-IQ" sz="2800" dirty="0">
                <a:solidFill>
                  <a:srgbClr val="000000"/>
                </a:solidFill>
                <a:latin typeface="Simplified Arabic"/>
                <a:cs typeface="Simplified Arabic"/>
              </a:rPr>
              <a:t>.</a:t>
            </a:r>
          </a:p>
          <a:p>
            <a:pPr marL="457200" indent="-457200">
              <a:buFont typeface="Wingdings" pitchFamily="2" charset="2"/>
              <a:buChar char="Ø"/>
            </a:pPr>
            <a:r>
              <a:rPr lang="ar-IQ" sz="2800" dirty="0">
                <a:solidFill>
                  <a:srgbClr val="000000"/>
                </a:solidFill>
                <a:latin typeface="SimplifiedArabic"/>
              </a:rPr>
              <a:t> الإيجاز والتركيز الدال والمفيد</a:t>
            </a:r>
            <a:r>
              <a:rPr lang="ar-IQ" sz="2800" dirty="0">
                <a:solidFill>
                  <a:srgbClr val="000000"/>
                </a:solidFill>
                <a:latin typeface="Simplified Arabic"/>
                <a:cs typeface="Simplified Arabic"/>
              </a:rPr>
              <a:t>.</a:t>
            </a:r>
          </a:p>
          <a:p>
            <a:pPr lvl="0"/>
            <a:r>
              <a:rPr lang="ar-IQ" sz="2800" dirty="0" smtClean="0">
                <a:solidFill>
                  <a:srgbClr val="000000"/>
                </a:solidFill>
                <a:latin typeface="SimplifiedArabic"/>
              </a:rPr>
              <a:t>عدم </a:t>
            </a:r>
            <a:r>
              <a:rPr lang="ar-IQ" sz="2800" dirty="0">
                <a:solidFill>
                  <a:srgbClr val="000000"/>
                </a:solidFill>
                <a:latin typeface="SimplifiedArabic"/>
              </a:rPr>
              <a:t>التكرار</a:t>
            </a:r>
            <a:r>
              <a:rPr lang="ar-IQ" sz="2800" dirty="0" smtClean="0">
                <a:solidFill>
                  <a:srgbClr val="000000"/>
                </a:solidFill>
                <a:latin typeface="Simplified Arabic"/>
                <a:cs typeface="Simplified Arabic"/>
              </a:rPr>
              <a:t>.</a:t>
            </a:r>
            <a:r>
              <a:rPr lang="ar-IQ" sz="2800" dirty="0">
                <a:solidFill>
                  <a:srgbClr val="000000"/>
                </a:solidFill>
                <a:latin typeface="SimplifiedArabic"/>
              </a:rPr>
              <a:t> القدرة على تنظيم المعلومات والأفكار، وعرضها بطريقة منطقية.</a:t>
            </a:r>
          </a:p>
          <a:p>
            <a:pPr marL="457200" lvl="0" indent="-457200">
              <a:buFont typeface="Wingdings" pitchFamily="2" charset="2"/>
              <a:buChar char="Ø"/>
            </a:pPr>
            <a:r>
              <a:rPr lang="ar-IQ" sz="2800" dirty="0">
                <a:solidFill>
                  <a:srgbClr val="000000"/>
                </a:solidFill>
                <a:latin typeface="SimplifiedArabic"/>
              </a:rPr>
              <a:t> الدقة والوضوح والتحديد والبعد عن الغموض </a:t>
            </a:r>
          </a:p>
          <a:p>
            <a:pPr marL="457200" lvl="0" indent="-457200">
              <a:buFont typeface="Wingdings" pitchFamily="2" charset="2"/>
              <a:buChar char="Ø"/>
            </a:pPr>
            <a:r>
              <a:rPr lang="ar-IQ" sz="2800" dirty="0">
                <a:solidFill>
                  <a:srgbClr val="000000"/>
                </a:solidFill>
                <a:latin typeface="SimplifiedArabic"/>
              </a:rPr>
              <a:t>تدعيم الأفكار بأكبر وأقوى الأدلة المناسبة.</a:t>
            </a:r>
          </a:p>
          <a:p>
            <a:pPr marL="457200" lvl="0" indent="-457200">
              <a:buFont typeface="Wingdings" pitchFamily="2" charset="2"/>
              <a:buChar char="Ø"/>
            </a:pPr>
            <a:r>
              <a:rPr lang="ar-IQ" sz="2800" dirty="0">
                <a:solidFill>
                  <a:srgbClr val="000000"/>
                </a:solidFill>
                <a:latin typeface="SimplifiedArabic"/>
              </a:rPr>
              <a:t> التماسك والتسلسل بين أجزاء وفروع وعناصر الموضوع.</a:t>
            </a:r>
          </a:p>
          <a:p>
            <a:pPr marL="457200" lvl="0" indent="-457200">
              <a:buFont typeface="Wingdings" pitchFamily="2" charset="2"/>
              <a:buChar char="Ø"/>
            </a:pPr>
            <a:r>
              <a:rPr lang="ar-IQ" sz="2800" dirty="0">
                <a:solidFill>
                  <a:srgbClr val="000000"/>
                </a:solidFill>
                <a:latin typeface="SimplifiedArabic"/>
              </a:rPr>
              <a:t> قوة وجودة الربط في عملية الانتقال من كلمة إلى أخرى ومن فقرة إلى </a:t>
            </a:r>
            <a:r>
              <a:rPr lang="ar-IQ" sz="2800" dirty="0" smtClean="0">
                <a:solidFill>
                  <a:srgbClr val="000000"/>
                </a:solidFill>
                <a:latin typeface="SimplifiedArabic"/>
              </a:rPr>
              <a:t>أخرى</a:t>
            </a:r>
            <a:endParaRPr lang="ar-IQ" sz="2800" dirty="0" smtClean="0">
              <a:solidFill>
                <a:srgbClr val="050505"/>
              </a:solidFill>
              <a:latin typeface="Times New Roman"/>
              <a:cs typeface="Times New Roman"/>
            </a:endParaRPr>
          </a:p>
        </p:txBody>
      </p:sp>
    </p:spTree>
    <p:extLst>
      <p:ext uri="{BB962C8B-B14F-4D97-AF65-F5344CB8AC3E}">
        <p14:creationId xmlns:p14="http://schemas.microsoft.com/office/powerpoint/2010/main" val="2723118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accent3">
              <a:lumMod val="20000"/>
              <a:lumOff val="80000"/>
            </a:schemeClr>
          </a:solidFill>
        </p:spPr>
        <p:txBody>
          <a:bodyPr>
            <a:normAutofit/>
          </a:bodyPr>
          <a:lstStyle/>
          <a:p>
            <a:pPr algn="ctr"/>
            <a:endParaRPr lang="ar-IQ" sz="3600" dirty="0"/>
          </a:p>
        </p:txBody>
      </p:sp>
      <p:sp>
        <p:nvSpPr>
          <p:cNvPr id="3" name="عنصر نائب للمحتوى 2"/>
          <p:cNvSpPr>
            <a:spLocks noGrp="1"/>
          </p:cNvSpPr>
          <p:nvPr>
            <p:ph idx="1"/>
          </p:nvPr>
        </p:nvSpPr>
        <p:spPr>
          <a:xfrm>
            <a:off x="0" y="0"/>
            <a:ext cx="9144000" cy="6858000"/>
          </a:xfrm>
          <a:solidFill>
            <a:schemeClr val="accent1">
              <a:lumMod val="20000"/>
              <a:lumOff val="80000"/>
            </a:schemeClr>
          </a:solidFill>
        </p:spPr>
        <p:txBody>
          <a:bodyPr>
            <a:normAutofit/>
          </a:bodyPr>
          <a:lstStyle/>
          <a:p>
            <a:pPr marL="82296" indent="0">
              <a:buNone/>
            </a:pPr>
            <a:r>
              <a:rPr lang="ar-IQ" b="1" dirty="0" smtClean="0">
                <a:solidFill>
                  <a:srgbClr val="0000FF"/>
                </a:solidFill>
                <a:latin typeface="SimplifiedArabic,Bold"/>
              </a:rPr>
              <a:t>ج- احترام </a:t>
            </a:r>
            <a:r>
              <a:rPr lang="ar-IQ" b="1" dirty="0">
                <a:solidFill>
                  <a:srgbClr val="0000FF"/>
                </a:solidFill>
                <a:latin typeface="SimplifiedArabic,Bold"/>
              </a:rPr>
              <a:t>قانون </a:t>
            </a:r>
            <a:r>
              <a:rPr lang="ar-IQ" b="1" dirty="0" smtClean="0">
                <a:solidFill>
                  <a:srgbClr val="0000FF"/>
                </a:solidFill>
                <a:latin typeface="SimplifiedArabic,Bold"/>
              </a:rPr>
              <a:t>الاقتباس </a:t>
            </a:r>
            <a:r>
              <a:rPr lang="ar-IQ" b="1" dirty="0">
                <a:solidFill>
                  <a:srgbClr val="0000FF"/>
                </a:solidFill>
                <a:latin typeface="SimplifiedArabic,Bold"/>
              </a:rPr>
              <a:t>وقانون الإسناد </a:t>
            </a:r>
            <a:r>
              <a:rPr lang="ar-IQ" b="1" dirty="0" smtClean="0">
                <a:solidFill>
                  <a:srgbClr val="0000FF"/>
                </a:solidFill>
                <a:latin typeface="SimplifiedArabic,Bold"/>
              </a:rPr>
              <a:t>والتوثيق .</a:t>
            </a:r>
          </a:p>
          <a:p>
            <a:pPr marL="82296" indent="0">
              <a:buNone/>
            </a:pPr>
            <a:r>
              <a:rPr lang="ar-IQ" dirty="0">
                <a:solidFill>
                  <a:srgbClr val="FF0000"/>
                </a:solidFill>
                <a:latin typeface="DroidArabicKufi-Regular"/>
              </a:rPr>
              <a:t>تعريف الاقتباس في البحث العلمي:</a:t>
            </a:r>
          </a:p>
          <a:p>
            <a:pPr>
              <a:lnSpc>
                <a:spcPct val="150000"/>
              </a:lnSpc>
              <a:buFont typeface="Wingdings" pitchFamily="2" charset="2"/>
              <a:buChar char="q"/>
            </a:pPr>
            <a:r>
              <a:rPr lang="ar-IQ" b="1" dirty="0" smtClean="0">
                <a:solidFill>
                  <a:srgbClr val="333333"/>
                </a:solidFill>
                <a:latin typeface="DroidArabicKufi-Regular"/>
              </a:rPr>
              <a:t>يُعرَّف </a:t>
            </a:r>
            <a:r>
              <a:rPr lang="ar-IQ" b="1" dirty="0">
                <a:solidFill>
                  <a:srgbClr val="333333"/>
                </a:solidFill>
                <a:latin typeface="DroidArabicKufi-Regular"/>
              </a:rPr>
              <a:t>الاقتباس في البحث العلمي بأنه: "نقل بعض النصوص عن الآخرين بشكل مباشر أو غير مباشر؛ من أجل التأكيد على فكرة مُعيَّنة </a:t>
            </a:r>
            <a:r>
              <a:rPr lang="ar-IQ" b="1" dirty="0" smtClean="0">
                <a:solidFill>
                  <a:srgbClr val="333333"/>
                </a:solidFill>
                <a:latin typeface="DroidArabicKufi-Regular"/>
              </a:rPr>
              <a:t>والوصول </a:t>
            </a:r>
            <a:r>
              <a:rPr lang="ar-IQ" b="1" dirty="0">
                <a:solidFill>
                  <a:srgbClr val="333333"/>
                </a:solidFill>
                <a:latin typeface="DroidArabicKufi-Regular"/>
              </a:rPr>
              <a:t>إلى الجديد في التخصص ذاته</a:t>
            </a:r>
            <a:r>
              <a:rPr lang="ar-IQ" b="1" dirty="0" smtClean="0">
                <a:solidFill>
                  <a:srgbClr val="333333"/>
                </a:solidFill>
                <a:latin typeface="DroidArabicKufi-Regular"/>
              </a:rPr>
              <a:t>"،</a:t>
            </a:r>
          </a:p>
          <a:p>
            <a:pPr>
              <a:lnSpc>
                <a:spcPct val="150000"/>
              </a:lnSpc>
              <a:buFont typeface="Wingdings" pitchFamily="2" charset="2"/>
              <a:buChar char="q"/>
            </a:pPr>
            <a:r>
              <a:rPr lang="ar-IQ" b="1" dirty="0" smtClean="0">
                <a:solidFill>
                  <a:srgbClr val="333333"/>
                </a:solidFill>
                <a:latin typeface="DroidArabicKufi-Regular"/>
              </a:rPr>
              <a:t> </a:t>
            </a:r>
            <a:r>
              <a:rPr lang="ar-IQ" b="1" dirty="0">
                <a:solidFill>
                  <a:srgbClr val="333333"/>
                </a:solidFill>
                <a:latin typeface="DroidArabicKufi-Regular"/>
              </a:rPr>
              <a:t>وعرَّف البعض الاقتباس في البحث العلمي بتعريف موجز بأنه: "التَّزوُّد بالمادة العلمية من مصادرها الأصلي</a:t>
            </a:r>
            <a:r>
              <a:rPr lang="ar-IQ" b="1" dirty="0"/>
              <a:t/>
            </a:r>
            <a:br>
              <a:rPr lang="ar-IQ" b="1" dirty="0"/>
            </a:br>
            <a:endParaRPr lang="ar-IQ" b="1" i="0" dirty="0">
              <a:solidFill>
                <a:srgbClr val="333333"/>
              </a:solidFill>
              <a:effectLst/>
              <a:latin typeface="Droid Arabic Kufi"/>
            </a:endParaRPr>
          </a:p>
        </p:txBody>
      </p:sp>
    </p:spTree>
    <p:extLst>
      <p:ext uri="{BB962C8B-B14F-4D97-AF65-F5344CB8AC3E}">
        <p14:creationId xmlns:p14="http://schemas.microsoft.com/office/powerpoint/2010/main" val="1100270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08720"/>
          </a:xfrm>
          <a:solidFill>
            <a:schemeClr val="accent3">
              <a:lumMod val="20000"/>
              <a:lumOff val="80000"/>
            </a:schemeClr>
          </a:solidFill>
        </p:spPr>
        <p:txBody>
          <a:bodyPr>
            <a:normAutofit fontScale="90000"/>
          </a:bodyPr>
          <a:lstStyle/>
          <a:p>
            <a:pPr marL="365760" lvl="0" indent="-283464" algn="ctr">
              <a:spcBef>
                <a:spcPts val="600"/>
              </a:spcBef>
            </a:pPr>
            <a:r>
              <a:rPr lang="ar-IQ" sz="4000" b="1" dirty="0" smtClean="0">
                <a:solidFill>
                  <a:schemeClr val="tx1"/>
                </a:solidFill>
                <a:effectLst/>
                <a:latin typeface="Droid Arabic Kufi"/>
                <a:ea typeface="+mn-ea"/>
              </a:rPr>
              <a:t/>
            </a:r>
            <a:br>
              <a:rPr lang="ar-IQ" sz="4000" b="1" dirty="0" smtClean="0">
                <a:solidFill>
                  <a:schemeClr val="tx1"/>
                </a:solidFill>
                <a:effectLst/>
                <a:latin typeface="Droid Arabic Kufi"/>
                <a:ea typeface="+mn-ea"/>
              </a:rPr>
            </a:br>
            <a:r>
              <a:rPr lang="ar-IQ" sz="4000" b="1" dirty="0" smtClean="0">
                <a:solidFill>
                  <a:schemeClr val="tx1"/>
                </a:solidFill>
                <a:effectLst/>
                <a:latin typeface="Droid Arabic Kufi"/>
                <a:ea typeface="+mn-ea"/>
              </a:rPr>
              <a:t>شروط </a:t>
            </a:r>
            <a:r>
              <a:rPr lang="ar-IQ" sz="4000" b="1" dirty="0">
                <a:solidFill>
                  <a:schemeClr val="tx1"/>
                </a:solidFill>
                <a:effectLst/>
                <a:latin typeface="Droid Arabic Kufi"/>
                <a:ea typeface="+mn-ea"/>
              </a:rPr>
              <a:t>وضوابط الاقتباس في البحث </a:t>
            </a:r>
            <a:r>
              <a:rPr lang="ar-IQ" sz="4000" b="1" dirty="0" smtClean="0">
                <a:solidFill>
                  <a:schemeClr val="tx1"/>
                </a:solidFill>
                <a:effectLst/>
                <a:latin typeface="Droid Arabic Kufi"/>
                <a:ea typeface="+mn-ea"/>
              </a:rPr>
              <a:t>العلمي</a:t>
            </a:r>
            <a:r>
              <a:rPr lang="ar-IQ" sz="4000" dirty="0">
                <a:solidFill>
                  <a:schemeClr val="tx1"/>
                </a:solidFill>
                <a:effectLst/>
                <a:latin typeface="Droid Arabic Kufi"/>
                <a:ea typeface="+mn-ea"/>
              </a:rPr>
              <a:t/>
            </a:r>
            <a:br>
              <a:rPr lang="ar-IQ" sz="4000" dirty="0">
                <a:solidFill>
                  <a:schemeClr val="tx1"/>
                </a:solidFill>
                <a:effectLst/>
                <a:latin typeface="Droid Arabic Kufi"/>
                <a:ea typeface="+mn-ea"/>
              </a:rPr>
            </a:br>
            <a:endParaRPr lang="ar-IQ" sz="4000" dirty="0">
              <a:solidFill>
                <a:schemeClr val="tx1"/>
              </a:solidFill>
              <a:effectLst/>
              <a:latin typeface="Droid Arabic Kufi"/>
              <a:ea typeface="+mn-ea"/>
            </a:endParaRPr>
          </a:p>
        </p:txBody>
      </p:sp>
      <p:sp>
        <p:nvSpPr>
          <p:cNvPr id="3" name="عنصر نائب للمحتوى 2"/>
          <p:cNvSpPr>
            <a:spLocks noGrp="1"/>
          </p:cNvSpPr>
          <p:nvPr>
            <p:ph idx="1"/>
          </p:nvPr>
        </p:nvSpPr>
        <p:spPr>
          <a:xfrm>
            <a:off x="0" y="836712"/>
            <a:ext cx="9144000" cy="6021288"/>
          </a:xfrm>
          <a:solidFill>
            <a:schemeClr val="accent1">
              <a:lumMod val="20000"/>
              <a:lumOff val="80000"/>
            </a:schemeClr>
          </a:solidFill>
        </p:spPr>
        <p:txBody>
          <a:bodyPr>
            <a:normAutofit fontScale="92500" lnSpcReduction="10000"/>
          </a:bodyPr>
          <a:lstStyle/>
          <a:p>
            <a:pPr marL="82296" indent="0">
              <a:buNone/>
            </a:pPr>
            <a:r>
              <a:rPr lang="ar-IQ" b="1" dirty="0">
                <a:solidFill>
                  <a:srgbClr val="333333"/>
                </a:solidFill>
                <a:latin typeface="Droid Arabic Kufi"/>
                <a:ea typeface="+mj-ea"/>
              </a:rPr>
              <a:t>يوجد العديد من شروط وضوابط الاقتباس في البحث العلمي التي </a:t>
            </a:r>
            <a:r>
              <a:rPr lang="ar-IQ" b="1" dirty="0" smtClean="0">
                <a:solidFill>
                  <a:srgbClr val="333333"/>
                </a:solidFill>
                <a:latin typeface="Droid Arabic Kufi"/>
                <a:ea typeface="+mj-ea"/>
              </a:rPr>
              <a:t>يجب </a:t>
            </a:r>
            <a:r>
              <a:rPr lang="ar-IQ" b="1" dirty="0">
                <a:solidFill>
                  <a:srgbClr val="333333"/>
                </a:solidFill>
                <a:latin typeface="Droid Arabic Kufi"/>
                <a:ea typeface="+mj-ea"/>
              </a:rPr>
              <a:t>أن يضعها الباحث العلمي في عين الاعتبار، </a:t>
            </a:r>
            <a:r>
              <a:rPr lang="ar-IQ" b="1" dirty="0" smtClean="0">
                <a:solidFill>
                  <a:srgbClr val="333333"/>
                </a:solidFill>
                <a:latin typeface="Droid Arabic Kufi"/>
                <a:ea typeface="+mj-ea"/>
              </a:rPr>
              <a:t>وهي كما </a:t>
            </a:r>
            <a:r>
              <a:rPr lang="ar-IQ" b="1" dirty="0">
                <a:solidFill>
                  <a:srgbClr val="333333"/>
                </a:solidFill>
                <a:latin typeface="Droid Arabic Kufi"/>
                <a:ea typeface="+mj-ea"/>
              </a:rPr>
              <a:t>يلي</a:t>
            </a:r>
            <a:r>
              <a:rPr lang="ar-IQ" b="1" dirty="0" smtClean="0">
                <a:solidFill>
                  <a:srgbClr val="333333"/>
                </a:solidFill>
                <a:latin typeface="Droid Arabic Kufi"/>
                <a:ea typeface="+mj-ea"/>
              </a:rPr>
              <a:t>:  </a:t>
            </a:r>
          </a:p>
          <a:p>
            <a:pPr algn="just">
              <a:buFont typeface="Wingdings" pitchFamily="2" charset="2"/>
              <a:buChar char="Ø"/>
            </a:pPr>
            <a:r>
              <a:rPr lang="ar-IQ" b="1" dirty="0" smtClean="0">
                <a:solidFill>
                  <a:srgbClr val="333333"/>
                </a:solidFill>
                <a:latin typeface="Droid Arabic Kufi"/>
              </a:rPr>
              <a:t>يجب </a:t>
            </a:r>
            <a:r>
              <a:rPr lang="ar-IQ" b="1" dirty="0">
                <a:solidFill>
                  <a:srgbClr val="333333"/>
                </a:solidFill>
                <a:latin typeface="Droid Arabic Kufi"/>
              </a:rPr>
              <a:t>أن تكون الاقتباسات التي يسوقها الباحث العلمي في بحثه أو رسالته، مُعبِّرةً عن المعنى الأصلي، سواء تم نقله بشكل نصي مباشر أو غير مباشر، مع الإشارة إلى كاتب أو مؤلف </a:t>
            </a:r>
            <a:r>
              <a:rPr lang="ar-IQ" b="1" dirty="0" smtClean="0">
                <a:solidFill>
                  <a:srgbClr val="333333"/>
                </a:solidFill>
                <a:latin typeface="Droid Arabic Kufi"/>
              </a:rPr>
              <a:t>المصدر.</a:t>
            </a:r>
          </a:p>
          <a:p>
            <a:pPr algn="just">
              <a:buFont typeface="Wingdings" pitchFamily="2" charset="2"/>
              <a:buChar char="Ø"/>
            </a:pPr>
            <a:r>
              <a:rPr lang="ar-IQ" b="1" dirty="0"/>
              <a:t>مع تعدُّد وسائل الاقتباس في البحث العلمي يجب على الباحث أن يكون مُختصرًا على قدر الإمكان، حيث إن الاقتباسات المُطوَّلة قد تشوبها الأخطاء، وخاصَّةً في حالة إعادة صياغتها، وقد يُؤدِّي ذلك إلى تغيُّر المعنى، وبالتالي يحدث تشتُّت القارئ.</a:t>
            </a:r>
          </a:p>
          <a:p>
            <a:pPr algn="just">
              <a:buFont typeface="Wingdings" pitchFamily="2" charset="2"/>
              <a:buChar char="Ø"/>
            </a:pPr>
            <a:r>
              <a:rPr lang="ar-IQ" b="1" dirty="0" smtClean="0"/>
              <a:t>يجب </a:t>
            </a:r>
            <a:r>
              <a:rPr lang="ar-IQ" b="1" dirty="0"/>
              <a:t>أن يهتم الباحث العلمي باقتباس الضروريات فقط، نظرًا لأن هناك بعض الأجزاء في الكتب أو المصادر قد لا تعني الباحث في مجال تخصصه</a:t>
            </a:r>
            <a:r>
              <a:rPr lang="ar-IQ" b="1" dirty="0" smtClean="0"/>
              <a:t>.</a:t>
            </a:r>
          </a:p>
          <a:p>
            <a:pPr algn="just">
              <a:buFont typeface="Wingdings" pitchFamily="2" charset="2"/>
              <a:buChar char="Ø"/>
            </a:pPr>
            <a:r>
              <a:rPr lang="ar-IQ" b="1" dirty="0"/>
              <a:t>تجنب الأخطاء والهفوات في عملية النقل والاقتباس</a:t>
            </a:r>
          </a:p>
        </p:txBody>
      </p:sp>
    </p:spTree>
    <p:extLst>
      <p:ext uri="{BB962C8B-B14F-4D97-AF65-F5344CB8AC3E}">
        <p14:creationId xmlns:p14="http://schemas.microsoft.com/office/powerpoint/2010/main" val="3679095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1">
              <a:lumMod val="20000"/>
              <a:lumOff val="80000"/>
            </a:schemeClr>
          </a:solidFill>
        </p:spPr>
        <p:txBody>
          <a:bodyPr>
            <a:normAutofit/>
          </a:bodyPr>
          <a:lstStyle/>
          <a:p>
            <a:pPr marL="82296" indent="0">
              <a:buNone/>
            </a:pPr>
            <a:r>
              <a:rPr lang="ar-IQ" b="1" dirty="0">
                <a:solidFill>
                  <a:srgbClr val="0000FF"/>
                </a:solidFill>
                <a:latin typeface="SimplifiedArabic,Bold"/>
              </a:rPr>
              <a:t>د </a:t>
            </a:r>
            <a:r>
              <a:rPr lang="ar-IQ" b="1" dirty="0" smtClean="0">
                <a:solidFill>
                  <a:srgbClr val="0000FF"/>
                </a:solidFill>
                <a:latin typeface="SimplifiedArabic,Bold"/>
              </a:rPr>
              <a:t>- </a:t>
            </a:r>
            <a:r>
              <a:rPr lang="ar-IQ" b="1" dirty="0">
                <a:solidFill>
                  <a:srgbClr val="0000FF"/>
                </a:solidFill>
                <a:latin typeface="SimplifiedArabic,Bold"/>
              </a:rPr>
              <a:t>الأمانة </a:t>
            </a:r>
            <a:r>
              <a:rPr lang="ar-IQ" b="1" dirty="0" smtClean="0">
                <a:solidFill>
                  <a:srgbClr val="0000FF"/>
                </a:solidFill>
                <a:latin typeface="SimplifiedArabic,Bold"/>
              </a:rPr>
              <a:t>العلمية:</a:t>
            </a:r>
          </a:p>
          <a:p>
            <a:pPr marL="82296" indent="0">
              <a:buNone/>
            </a:pPr>
            <a:r>
              <a:rPr lang="ar-IQ" b="1" dirty="0">
                <a:latin typeface="SimplifiedArabic,Bold"/>
              </a:rPr>
              <a:t>تتجلى الأمانة العلمية لدى الباحث في عدم نسبة أفكار الغير وآرائهم</a:t>
            </a:r>
          </a:p>
          <a:p>
            <a:pPr marL="82296" indent="0">
              <a:buNone/>
            </a:pPr>
            <a:r>
              <a:rPr lang="ar-IQ" b="1" dirty="0">
                <a:latin typeface="SimplifiedArabic,Bold"/>
              </a:rPr>
              <a:t>إلى نفسه، وفي الاقتباس الجيد والإسناد لكل رأي أو فكرة أو معلومة</a:t>
            </a:r>
          </a:p>
          <a:p>
            <a:pPr marL="82296" indent="0">
              <a:buNone/>
            </a:pPr>
            <a:r>
              <a:rPr lang="ar-IQ" b="1" dirty="0">
                <a:latin typeface="SimplifiedArabic,Bold"/>
              </a:rPr>
              <a:t>إلى صاحبها الأصلي، وبيان مكان وجودها بدقة وعناية في المصادر</a:t>
            </a:r>
          </a:p>
          <a:p>
            <a:pPr marL="82296" indent="0">
              <a:buNone/>
            </a:pPr>
            <a:r>
              <a:rPr lang="ar-IQ" b="1" dirty="0">
                <a:latin typeface="SimplifiedArabic,Bold"/>
              </a:rPr>
              <a:t>والمراجع المعتمدة.</a:t>
            </a:r>
          </a:p>
          <a:p>
            <a:pPr marL="82296" indent="0">
              <a:buNone/>
            </a:pPr>
            <a:r>
              <a:rPr lang="ar-IQ" b="1" dirty="0">
                <a:latin typeface="SimplifiedArabic,Bold"/>
              </a:rPr>
              <a:t>وعلى الباحث التقيد بأخلاقيات وقواعد الأمانة </a:t>
            </a:r>
            <a:r>
              <a:rPr lang="ar-IQ" b="1" dirty="0" smtClean="0">
                <a:latin typeface="SimplifiedArabic,Bold"/>
              </a:rPr>
              <a:t>العلمية وهي :</a:t>
            </a:r>
          </a:p>
          <a:p>
            <a:pPr>
              <a:buFont typeface="Wingdings" pitchFamily="2" charset="2"/>
              <a:buChar char="v"/>
            </a:pPr>
            <a:r>
              <a:rPr lang="ar-IQ" b="1" dirty="0">
                <a:latin typeface="Simplified Arabic" pitchFamily="18" charset="-78"/>
                <a:cs typeface="Simplified Arabic" pitchFamily="18" charset="-78"/>
              </a:rPr>
              <a:t>الدقة الكاملة والعناية في فهم أفكار الآخرين ونقلها.</a:t>
            </a:r>
          </a:p>
          <a:p>
            <a:pPr>
              <a:buFont typeface="Wingdings" pitchFamily="2" charset="2"/>
              <a:buChar char="v"/>
            </a:pPr>
            <a:r>
              <a:rPr lang="ar-IQ" b="1" dirty="0">
                <a:latin typeface="Simplified Arabic" pitchFamily="18" charset="-78"/>
                <a:cs typeface="Simplified Arabic" pitchFamily="18" charset="-78"/>
              </a:rPr>
              <a:t> الرجوع والاعتماد الدائم على الوثائق الأصلية.</a:t>
            </a:r>
          </a:p>
          <a:p>
            <a:pPr>
              <a:buFont typeface="Wingdings" pitchFamily="2" charset="2"/>
              <a:buChar char="v"/>
            </a:pPr>
            <a:r>
              <a:rPr lang="ar-IQ" b="1" dirty="0">
                <a:latin typeface="Simplified Arabic" pitchFamily="18" charset="-78"/>
                <a:cs typeface="Simplified Arabic" pitchFamily="18" charset="-78"/>
              </a:rPr>
              <a:t> الاحترام الكامل والالتزام التام بقواعد الإسناد والاقتباس </a:t>
            </a:r>
            <a:r>
              <a:rPr lang="ar-IQ" b="1" dirty="0" smtClean="0">
                <a:latin typeface="Simplified Arabic" pitchFamily="18" charset="-78"/>
                <a:cs typeface="Simplified Arabic" pitchFamily="18" charset="-78"/>
              </a:rPr>
              <a:t>.</a:t>
            </a:r>
          </a:p>
          <a:p>
            <a:pPr marL="82296" indent="0">
              <a:buNone/>
            </a:pPr>
            <a:r>
              <a:rPr lang="ar-IQ" b="1" dirty="0">
                <a:latin typeface="Simplified Arabic" pitchFamily="18" charset="-78"/>
                <a:cs typeface="Simplified Arabic" pitchFamily="18" charset="-78"/>
              </a:rPr>
              <a:t>وكلما تقيد بقواعد الأمانة العلمية، كلما ازدادت شخصيته العلمية قوة</a:t>
            </a:r>
          </a:p>
          <a:p>
            <a:pPr marL="82296" indent="0">
              <a:buNone/>
            </a:pPr>
            <a:r>
              <a:rPr lang="ar-IQ" b="1" dirty="0">
                <a:latin typeface="Simplified Arabic" pitchFamily="18" charset="-78"/>
                <a:cs typeface="Simplified Arabic" pitchFamily="18" charset="-78"/>
              </a:rPr>
              <a:t>وأصالة.</a:t>
            </a:r>
            <a:endParaRPr lang="ar-IQ" b="1"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178506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1">
              <a:lumMod val="20000"/>
              <a:lumOff val="80000"/>
            </a:schemeClr>
          </a:solidFill>
        </p:spPr>
        <p:txBody>
          <a:bodyPr>
            <a:normAutofit/>
          </a:bodyPr>
          <a:lstStyle/>
          <a:p>
            <a:pPr marL="82296" indent="0" algn="just">
              <a:buNone/>
            </a:pPr>
            <a:r>
              <a:rPr lang="ar-IQ" b="1" dirty="0" smtClean="0">
                <a:solidFill>
                  <a:schemeClr val="bg2">
                    <a:lumMod val="50000"/>
                  </a:schemeClr>
                </a:solidFill>
                <a:latin typeface="Times New Roman" pitchFamily="18" charset="0"/>
                <a:cs typeface="Times New Roman" pitchFamily="18" charset="0"/>
              </a:rPr>
              <a:t>هـ-  ظهور </a:t>
            </a:r>
            <a:r>
              <a:rPr lang="ar-IQ" b="1" dirty="0">
                <a:solidFill>
                  <a:schemeClr val="bg2">
                    <a:lumMod val="50000"/>
                  </a:schemeClr>
                </a:solidFill>
                <a:latin typeface="Times New Roman" pitchFamily="18" charset="0"/>
                <a:cs typeface="Times New Roman" pitchFamily="18" charset="0"/>
              </a:rPr>
              <a:t>شخصية الباحث</a:t>
            </a:r>
            <a:r>
              <a:rPr lang="ar-IQ" b="1" dirty="0" smtClean="0">
                <a:solidFill>
                  <a:schemeClr val="bg2">
                    <a:lumMod val="50000"/>
                  </a:schemeClr>
                </a:solidFill>
                <a:latin typeface="Times New Roman" pitchFamily="18" charset="0"/>
                <a:cs typeface="Times New Roman" pitchFamily="18" charset="0"/>
              </a:rPr>
              <a:t>:  </a:t>
            </a:r>
          </a:p>
          <a:p>
            <a:pPr marL="82296" indent="0" algn="just">
              <a:buNone/>
            </a:pPr>
            <a:r>
              <a:rPr lang="ar-IQ" b="1" dirty="0">
                <a:latin typeface="Times New Roman" pitchFamily="18" charset="0"/>
                <a:cs typeface="Times New Roman" pitchFamily="18" charset="0"/>
              </a:rPr>
              <a:t>ويتجلى ذلك من خلال إبراز آرائه الخاصة وأحكامه الشخصية على</a:t>
            </a:r>
          </a:p>
          <a:p>
            <a:pPr marL="82296" indent="0" algn="just">
              <a:buNone/>
            </a:pPr>
            <a:r>
              <a:rPr lang="ar-IQ" b="1" dirty="0">
                <a:latin typeface="Times New Roman" pitchFamily="18" charset="0"/>
                <a:cs typeface="Times New Roman" pitchFamily="18" charset="0"/>
              </a:rPr>
              <a:t>الوقائع والأحداث، وعدم الاعتماد الكلي على آراء غيره من الباحثين،</a:t>
            </a:r>
          </a:p>
          <a:p>
            <a:pPr marL="82296" indent="0" algn="just">
              <a:buNone/>
            </a:pPr>
            <a:r>
              <a:rPr lang="ar-IQ" b="1" dirty="0">
                <a:latin typeface="Times New Roman" pitchFamily="18" charset="0"/>
                <a:cs typeface="Times New Roman" pitchFamily="18" charset="0"/>
              </a:rPr>
              <a:t>ونقلها دون تمحيص أو دراسة، كما تتضح لنا من خلال تعليقاته،</a:t>
            </a:r>
          </a:p>
          <a:p>
            <a:pPr marL="82296" indent="0" algn="just">
              <a:buNone/>
            </a:pPr>
            <a:r>
              <a:rPr lang="ar-IQ" b="1" dirty="0">
                <a:latin typeface="Times New Roman" pitchFamily="18" charset="0"/>
                <a:cs typeface="Times New Roman" pitchFamily="18" charset="0"/>
              </a:rPr>
              <a:t>وتحليلاته الأصيلة، مما يضفي على عمله نوعا من </a:t>
            </a:r>
            <a:r>
              <a:rPr lang="ar-IQ" b="1" dirty="0" smtClean="0">
                <a:latin typeface="Times New Roman" pitchFamily="18" charset="0"/>
                <a:cs typeface="Times New Roman" pitchFamily="18" charset="0"/>
              </a:rPr>
              <a:t>التميز </a:t>
            </a:r>
          </a:p>
          <a:p>
            <a:pPr marL="82296" indent="0" algn="just">
              <a:buNone/>
            </a:pPr>
            <a:r>
              <a:rPr lang="ar-IQ" b="1" dirty="0" smtClean="0">
                <a:latin typeface="Times New Roman" pitchFamily="18" charset="0"/>
                <a:cs typeface="Times New Roman" pitchFamily="18" charset="0"/>
              </a:rPr>
              <a:t>والخصوصية والأصالة. </a:t>
            </a:r>
          </a:p>
          <a:p>
            <a:pPr marL="82296" indent="0" algn="just">
              <a:buNone/>
            </a:pPr>
            <a:r>
              <a:rPr lang="ar-IQ" b="1" dirty="0" smtClean="0">
                <a:solidFill>
                  <a:srgbClr val="0000FF"/>
                </a:solidFill>
                <a:latin typeface="SimplifiedArabic,Bold"/>
              </a:rPr>
              <a:t>و-  </a:t>
            </a:r>
            <a:r>
              <a:rPr lang="ar-IQ" b="1" dirty="0">
                <a:solidFill>
                  <a:srgbClr val="0000FF"/>
                </a:solidFill>
                <a:latin typeface="SimplifiedArabic,Bold"/>
              </a:rPr>
              <a:t>التجديد والابتكار في موضوع البحث</a:t>
            </a:r>
            <a:r>
              <a:rPr lang="ar-IQ" b="1" dirty="0" smtClean="0">
                <a:solidFill>
                  <a:srgbClr val="0000FF"/>
                </a:solidFill>
                <a:latin typeface="Simplified Arabic"/>
                <a:cs typeface="Simplified Arabic"/>
              </a:rPr>
              <a:t>:</a:t>
            </a:r>
          </a:p>
          <a:p>
            <a:pPr marL="82296" indent="0" algn="just">
              <a:buNone/>
            </a:pPr>
            <a:r>
              <a:rPr lang="ar-IQ" b="1" dirty="0">
                <a:latin typeface="Times New Roman" pitchFamily="18" charset="0"/>
                <a:cs typeface="Times New Roman" pitchFamily="18" charset="0"/>
              </a:rPr>
              <a:t>إن المطلوب دائما من البحوث العلمية أن تنتج وتقدم الجديد، في</a:t>
            </a:r>
          </a:p>
          <a:p>
            <a:pPr marL="82296" indent="0" algn="just">
              <a:buNone/>
            </a:pPr>
            <a:r>
              <a:rPr lang="ar-IQ" b="1" dirty="0">
                <a:latin typeface="Times New Roman" pitchFamily="18" charset="0"/>
                <a:cs typeface="Times New Roman" pitchFamily="18" charset="0"/>
              </a:rPr>
              <a:t>النتائج والحقائق العلمية، </a:t>
            </a:r>
            <a:r>
              <a:rPr lang="ar-IQ" b="1" dirty="0" smtClean="0">
                <a:latin typeface="Times New Roman" pitchFamily="18" charset="0"/>
                <a:cs typeface="Times New Roman" pitchFamily="18" charset="0"/>
              </a:rPr>
              <a:t>المبنية </a:t>
            </a:r>
            <a:r>
              <a:rPr lang="ar-IQ" b="1" dirty="0">
                <a:latin typeface="Times New Roman" pitchFamily="18" charset="0"/>
                <a:cs typeface="Times New Roman" pitchFamily="18" charset="0"/>
              </a:rPr>
              <a:t>على أدلة وأسس علمية حقيقية، </a:t>
            </a:r>
            <a:r>
              <a:rPr lang="ar-IQ" b="1" dirty="0" smtClean="0">
                <a:latin typeface="Times New Roman" pitchFamily="18" charset="0"/>
                <a:cs typeface="Times New Roman" pitchFamily="18" charset="0"/>
              </a:rPr>
              <a:t>وذلك في </a:t>
            </a:r>
            <a:r>
              <a:rPr lang="ar-IQ" b="1" dirty="0">
                <a:latin typeface="Times New Roman" pitchFamily="18" charset="0"/>
                <a:cs typeface="Times New Roman" pitchFamily="18" charset="0"/>
              </a:rPr>
              <a:t>صورة فرضيات ونظريات وقوانين علمية.</a:t>
            </a:r>
          </a:p>
          <a:p>
            <a:pPr marL="82296" indent="0" algn="just">
              <a:buNone/>
            </a:pPr>
            <a:r>
              <a:rPr lang="ar-IQ" b="1" dirty="0">
                <a:latin typeface="Times New Roman" pitchFamily="18" charset="0"/>
                <a:cs typeface="Times New Roman" pitchFamily="18" charset="0"/>
              </a:rPr>
              <a:t>وتتحقق عملية التجديد والابتكار في البحث العلمي عن طريق العوامل</a:t>
            </a:r>
          </a:p>
          <a:p>
            <a:pPr marL="82296" indent="0" algn="just">
              <a:buNone/>
            </a:pPr>
            <a:r>
              <a:rPr lang="ar-IQ" b="1" dirty="0">
                <a:latin typeface="Times New Roman" pitchFamily="18" charset="0"/>
                <a:cs typeface="Times New Roman" pitchFamily="18" charset="0"/>
              </a:rPr>
              <a:t>التالية:</a:t>
            </a:r>
            <a:endParaRPr lang="ar-IQ"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02362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1">
              <a:lumMod val="20000"/>
              <a:lumOff val="80000"/>
            </a:schemeClr>
          </a:solidFill>
        </p:spPr>
        <p:txBody>
          <a:bodyPr>
            <a:normAutofit/>
          </a:bodyPr>
          <a:lstStyle/>
          <a:p>
            <a:pPr algn="just">
              <a:buFont typeface="Wingdings" pitchFamily="2" charset="2"/>
              <a:buChar char="q"/>
            </a:pPr>
            <a:r>
              <a:rPr lang="ar-IQ" sz="3300" b="1" dirty="0">
                <a:latin typeface="Times New Roman" pitchFamily="18" charset="0"/>
                <a:cs typeface="Times New Roman" pitchFamily="18" charset="0"/>
              </a:rPr>
              <a:t>اكتشاف معلومات وحقائق جديدة، متعلقة بموضوع البحث، لم </a:t>
            </a:r>
            <a:r>
              <a:rPr lang="ar-IQ" sz="3300" b="1" dirty="0" smtClean="0">
                <a:latin typeface="Times New Roman" pitchFamily="18" charset="0"/>
                <a:cs typeface="Times New Roman" pitchFamily="18" charset="0"/>
              </a:rPr>
              <a:t>تكن موجودة </a:t>
            </a:r>
            <a:r>
              <a:rPr lang="ar-IQ" sz="3300" b="1" dirty="0">
                <a:latin typeface="Times New Roman" pitchFamily="18" charset="0"/>
                <a:cs typeface="Times New Roman" pitchFamily="18" charset="0"/>
              </a:rPr>
              <a:t>من قبل، وتحليلها وتركيبها وتفسيرها، وإعلامها في </a:t>
            </a:r>
            <a:r>
              <a:rPr lang="ar-IQ" sz="3300" b="1" dirty="0" smtClean="0">
                <a:latin typeface="Times New Roman" pitchFamily="18" charset="0"/>
                <a:cs typeface="Times New Roman" pitchFamily="18" charset="0"/>
              </a:rPr>
              <a:t>صورة فرضية </a:t>
            </a:r>
            <a:r>
              <a:rPr lang="ar-IQ" sz="3300" b="1" dirty="0">
                <a:latin typeface="Times New Roman" pitchFamily="18" charset="0"/>
                <a:cs typeface="Times New Roman" pitchFamily="18" charset="0"/>
              </a:rPr>
              <a:t>علمية، أو في صورة نظرية علمية أو قانون علمي.</a:t>
            </a:r>
          </a:p>
          <a:p>
            <a:pPr algn="just">
              <a:buFont typeface="Wingdings" pitchFamily="2" charset="2"/>
              <a:buChar char="q"/>
            </a:pPr>
            <a:r>
              <a:rPr lang="ar-IQ" sz="3300" b="1" dirty="0">
                <a:latin typeface="Times New Roman" pitchFamily="18" charset="0"/>
                <a:cs typeface="Times New Roman" pitchFamily="18" charset="0"/>
              </a:rPr>
              <a:t> اكتشاف معلومات وأسباب وحقائق جديدة إضافية عن الموضوع</a:t>
            </a:r>
          </a:p>
          <a:p>
            <a:pPr marL="82296" indent="0" algn="just">
              <a:buNone/>
            </a:pPr>
            <a:r>
              <a:rPr lang="ar-IQ" sz="3300" b="1" dirty="0">
                <a:latin typeface="Times New Roman" pitchFamily="18" charset="0"/>
                <a:cs typeface="Times New Roman" pitchFamily="18" charset="0"/>
              </a:rPr>
              <a:t>محل الدراسة والبحث، تضاف إلى المعلومات والحقائق القديمة</a:t>
            </a:r>
          </a:p>
          <a:p>
            <a:pPr marL="82296" indent="0" algn="just">
              <a:buNone/>
            </a:pPr>
            <a:r>
              <a:rPr lang="ar-IQ" sz="3300" b="1" dirty="0">
                <a:latin typeface="Times New Roman" pitchFamily="18" charset="0"/>
                <a:cs typeface="Times New Roman" pitchFamily="18" charset="0"/>
              </a:rPr>
              <a:t>المتعلقة بذات الموضوع</a:t>
            </a:r>
            <a:r>
              <a:rPr lang="ar-IQ" sz="3300" b="1" dirty="0" smtClean="0">
                <a:latin typeface="Times New Roman" pitchFamily="18" charset="0"/>
                <a:cs typeface="Times New Roman" pitchFamily="18" charset="0"/>
              </a:rPr>
              <a:t>. </a:t>
            </a:r>
          </a:p>
          <a:p>
            <a:pPr algn="just">
              <a:buFont typeface="Wingdings" pitchFamily="2" charset="2"/>
              <a:buChar char="q"/>
            </a:pPr>
            <a:r>
              <a:rPr lang="ar-IQ" sz="3300" b="1" dirty="0">
                <a:latin typeface="Times New Roman" pitchFamily="18" charset="0"/>
                <a:cs typeface="Times New Roman" pitchFamily="18" charset="0"/>
              </a:rPr>
              <a:t>اكتشاف أدلة وفرضيات علمية جديدة، بالإضافة على الفرضيات</a:t>
            </a:r>
          </a:p>
          <a:p>
            <a:pPr marL="82296" indent="0" algn="just">
              <a:buNone/>
            </a:pPr>
            <a:r>
              <a:rPr lang="ar-IQ" sz="3300" b="1" dirty="0">
                <a:latin typeface="Times New Roman" pitchFamily="18" charset="0"/>
                <a:cs typeface="Times New Roman" pitchFamily="18" charset="0"/>
              </a:rPr>
              <a:t>القديمة.</a:t>
            </a:r>
          </a:p>
          <a:p>
            <a:pPr algn="just">
              <a:buFont typeface="Wingdings" pitchFamily="2" charset="2"/>
              <a:buChar char="q"/>
            </a:pPr>
            <a:r>
              <a:rPr lang="ar-IQ" sz="3300" b="1" dirty="0">
                <a:latin typeface="Times New Roman" pitchFamily="18" charset="0"/>
                <a:cs typeface="Times New Roman" pitchFamily="18" charset="0"/>
              </a:rPr>
              <a:t> إعادة وترتيب وتنظيم وصياغة الموضوع محل الدراسة والبحث،</a:t>
            </a:r>
          </a:p>
          <a:p>
            <a:pPr marL="82296" indent="0" algn="just">
              <a:buNone/>
            </a:pPr>
            <a:r>
              <a:rPr lang="ar-IQ" sz="3300" b="1" dirty="0">
                <a:latin typeface="Times New Roman" pitchFamily="18" charset="0"/>
                <a:cs typeface="Times New Roman" pitchFamily="18" charset="0"/>
              </a:rPr>
              <a:t>ترتيبا وصياغة جديدة وحديثة، بصورة تعطي للموضوع قوة</a:t>
            </a:r>
          </a:p>
          <a:p>
            <a:pPr marL="82296" indent="0" algn="just">
              <a:buNone/>
            </a:pPr>
            <a:r>
              <a:rPr lang="ar-IQ" sz="3300" b="1" dirty="0">
                <a:latin typeface="Times New Roman" pitchFamily="18" charset="0"/>
                <a:cs typeface="Times New Roman" pitchFamily="18" charset="0"/>
              </a:rPr>
              <a:t>وتوضيحا وعصرنة أكثر مما كان عليه من قبل.</a:t>
            </a:r>
          </a:p>
        </p:txBody>
      </p:sp>
    </p:spTree>
    <p:extLst>
      <p:ext uri="{BB962C8B-B14F-4D97-AF65-F5344CB8AC3E}">
        <p14:creationId xmlns:p14="http://schemas.microsoft.com/office/powerpoint/2010/main" val="4240831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accent3">
              <a:lumMod val="20000"/>
              <a:lumOff val="80000"/>
            </a:schemeClr>
          </a:solidFill>
        </p:spPr>
        <p:txBody>
          <a:bodyPr>
            <a:normAutofit/>
          </a:bodyPr>
          <a:lstStyle/>
          <a:p>
            <a:pPr marL="365760" lvl="0" indent="-283464" algn="ctr">
              <a:spcBef>
                <a:spcPts val="600"/>
              </a:spcBef>
            </a:pPr>
            <a:r>
              <a:rPr lang="ar-IQ" sz="4400" b="1" dirty="0">
                <a:solidFill>
                  <a:prstClr val="black"/>
                </a:solidFill>
                <a:effectLst/>
                <a:latin typeface="Arial"/>
                <a:ea typeface="+mn-ea"/>
                <a:cs typeface="Arial"/>
              </a:rPr>
              <a:t>اختيار العناوين الملائمة للفقرات </a:t>
            </a:r>
          </a:p>
        </p:txBody>
      </p:sp>
      <p:sp>
        <p:nvSpPr>
          <p:cNvPr id="3" name="عنصر نائب للمحتوى 2"/>
          <p:cNvSpPr>
            <a:spLocks noGrp="1"/>
          </p:cNvSpPr>
          <p:nvPr>
            <p:ph idx="1"/>
          </p:nvPr>
        </p:nvSpPr>
        <p:spPr>
          <a:xfrm>
            <a:off x="0" y="1196752"/>
            <a:ext cx="9144000" cy="5661248"/>
          </a:xfrm>
          <a:solidFill>
            <a:schemeClr val="accent1">
              <a:lumMod val="20000"/>
              <a:lumOff val="80000"/>
            </a:schemeClr>
          </a:solidFill>
        </p:spPr>
        <p:txBody>
          <a:bodyPr>
            <a:normAutofit fontScale="92500"/>
          </a:bodyPr>
          <a:lstStyle/>
          <a:p>
            <a:pPr marL="82296" indent="0">
              <a:buNone/>
            </a:pPr>
            <a:r>
              <a:rPr lang="ar-IQ" sz="2800" b="1" u="sng" dirty="0">
                <a:solidFill>
                  <a:srgbClr val="FF0000"/>
                </a:solidFill>
                <a:latin typeface="Times New Roman" pitchFamily="18" charset="0"/>
                <a:cs typeface="Times New Roman" pitchFamily="18" charset="0"/>
              </a:rPr>
              <a:t>تعريف فقرات البحث.</a:t>
            </a:r>
          </a:p>
          <a:p>
            <a:pPr>
              <a:buFont typeface="Wingdings" pitchFamily="2" charset="2"/>
              <a:buChar char="v"/>
            </a:pPr>
            <a:r>
              <a:rPr lang="ar-IQ" sz="2800" b="1" dirty="0">
                <a:latin typeface="Times New Roman" pitchFamily="18" charset="0"/>
                <a:cs typeface="Times New Roman" pitchFamily="18" charset="0"/>
              </a:rPr>
              <a:t>إن فقرات البحث هي </a:t>
            </a:r>
            <a:r>
              <a:rPr lang="ar-IQ" sz="2800" b="1" dirty="0" smtClean="0">
                <a:latin typeface="Times New Roman" pitchFamily="18" charset="0"/>
                <a:cs typeface="Times New Roman" pitchFamily="18" charset="0"/>
              </a:rPr>
              <a:t>مجموعة </a:t>
            </a:r>
            <a:r>
              <a:rPr lang="ar-IQ" sz="2800" b="1" dirty="0">
                <a:latin typeface="Times New Roman" pitchFamily="18" charset="0"/>
                <a:cs typeface="Times New Roman" pitchFamily="18" charset="0"/>
              </a:rPr>
              <a:t>من الجمل المترابطة، والتي تتصل بفكرة رئيسية واحدة، </a:t>
            </a:r>
            <a:r>
              <a:rPr lang="ar-IQ" sz="2800" b="1" dirty="0" smtClean="0">
                <a:latin typeface="Times New Roman" pitchFamily="18" charset="0"/>
                <a:cs typeface="Times New Roman" pitchFamily="18" charset="0"/>
              </a:rPr>
              <a:t>بما </a:t>
            </a:r>
            <a:r>
              <a:rPr lang="ar-IQ" sz="2800" b="1" dirty="0">
                <a:latin typeface="Times New Roman" pitchFamily="18" charset="0"/>
                <a:cs typeface="Times New Roman" pitchFamily="18" charset="0"/>
              </a:rPr>
              <a:t>يساعد القارئ على تتبع تنظيم الدراسة، ونقاطها </a:t>
            </a:r>
            <a:r>
              <a:rPr lang="ar-IQ" sz="2800" b="1" dirty="0" smtClean="0">
                <a:latin typeface="Times New Roman" pitchFamily="18" charset="0"/>
                <a:cs typeface="Times New Roman" pitchFamily="18" charset="0"/>
              </a:rPr>
              <a:t>الرئيسة.</a:t>
            </a:r>
          </a:p>
          <a:p>
            <a:pPr marL="82296" indent="0">
              <a:buNone/>
            </a:pPr>
            <a:r>
              <a:rPr lang="ar-IQ" sz="2800" b="1" u="sng" dirty="0">
                <a:solidFill>
                  <a:srgbClr val="FF0000"/>
                </a:solidFill>
                <a:latin typeface="Times New Roman" pitchFamily="18" charset="0"/>
                <a:cs typeface="Times New Roman" pitchFamily="18" charset="0"/>
              </a:rPr>
              <a:t>أهمية صياغة فقرات جيدة .</a:t>
            </a:r>
          </a:p>
          <a:p>
            <a:pPr>
              <a:buFont typeface="Wingdings" pitchFamily="2" charset="2"/>
              <a:buChar char="v"/>
            </a:pPr>
            <a:r>
              <a:rPr lang="ar-IQ" sz="2800" b="1" dirty="0">
                <a:latin typeface="Times New Roman" pitchFamily="18" charset="0"/>
                <a:cs typeface="Times New Roman" pitchFamily="18" charset="0"/>
              </a:rPr>
              <a:t>فقرات البحث هي اللبنات الأساسية للأبحاث، </a:t>
            </a:r>
            <a:r>
              <a:rPr lang="ar-IQ" sz="2800" b="1" dirty="0" smtClean="0">
                <a:latin typeface="Times New Roman" pitchFamily="18" charset="0"/>
                <a:cs typeface="Times New Roman" pitchFamily="18" charset="0"/>
              </a:rPr>
              <a:t>فيجب ان تكتب بشكل </a:t>
            </a:r>
            <a:r>
              <a:rPr lang="ar-IQ" sz="2800" b="1" dirty="0">
                <a:latin typeface="Times New Roman" pitchFamily="18" charset="0"/>
                <a:cs typeface="Times New Roman" pitchFamily="18" charset="0"/>
              </a:rPr>
              <a:t>جيد ومتسلسلة بشكل منطقي من فكرة إلى أخرى تساعد في دعم مشكلة البحث </a:t>
            </a:r>
            <a:r>
              <a:rPr lang="ar-IQ" sz="2800" b="1" dirty="0" smtClean="0">
                <a:latin typeface="Times New Roman" pitchFamily="18" charset="0"/>
                <a:cs typeface="Times New Roman" pitchFamily="18" charset="0"/>
              </a:rPr>
              <a:t>الأساسية.</a:t>
            </a:r>
          </a:p>
          <a:p>
            <a:pPr marL="82296" indent="0">
              <a:buNone/>
            </a:pPr>
            <a:r>
              <a:rPr lang="ar-IQ" sz="2800" b="1" dirty="0" smtClean="0">
                <a:solidFill>
                  <a:srgbClr val="FF0000"/>
                </a:solidFill>
              </a:rPr>
              <a:t>تنظيم </a:t>
            </a:r>
            <a:r>
              <a:rPr lang="ar-IQ" sz="2800" b="1" dirty="0">
                <a:solidFill>
                  <a:srgbClr val="FF0000"/>
                </a:solidFill>
              </a:rPr>
              <a:t>الفقرة (أسلوب الكتابة</a:t>
            </a:r>
            <a:r>
              <a:rPr lang="ar-IQ" sz="2800" b="1" dirty="0" smtClean="0">
                <a:solidFill>
                  <a:srgbClr val="FF0000"/>
                </a:solidFill>
              </a:rPr>
              <a:t>) </a:t>
            </a:r>
          </a:p>
          <a:p>
            <a:pPr algn="just">
              <a:buFont typeface="Wingdings" pitchFamily="2" charset="2"/>
              <a:buChar char="v"/>
            </a:pPr>
            <a:r>
              <a:rPr lang="ar-IQ" sz="2800" b="1" dirty="0">
                <a:latin typeface="Times New Roman" pitchFamily="18" charset="0"/>
                <a:cs typeface="Times New Roman" pitchFamily="18" charset="0"/>
              </a:rPr>
              <a:t>قبل البدء في تخطيط فقرة معينة، يجب أن تفكر في الفكرة الأكثر أهمية التي تحاول نقلها إلى القارئ، هذه هي “العبارة الدالة ،التي تؤلف منها بقية الفقرة، ويجب لفت النظر إلى أن مشكلة البحث تعمل كالبذرة التي ستنمو منها دراستك وأفكارك من خلال الفقرات، فمن هنا تأتي ضرورة تطوير الفقرات لتعبر بشكل أفضل عن أفكارك، وتصيغ تحليلاتك عن مشكلة البحث ونتائجك بشكل متمكن، منطقي  وأكاديمي.</a:t>
            </a:r>
          </a:p>
        </p:txBody>
      </p:sp>
    </p:spTree>
    <p:extLst>
      <p:ext uri="{BB962C8B-B14F-4D97-AF65-F5344CB8AC3E}">
        <p14:creationId xmlns:p14="http://schemas.microsoft.com/office/powerpoint/2010/main" val="32807084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1271</TotalTime>
  <Words>869</Words>
  <Application>Microsoft Office PowerPoint</Application>
  <PresentationFormat>عرض على الشاشة (3:4)‏</PresentationFormat>
  <Paragraphs>78</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انقلاب</vt:lpstr>
      <vt:lpstr>عرض تقديمي في PowerPoint</vt:lpstr>
      <vt:lpstr>عرض تقديمي في PowerPoint</vt:lpstr>
      <vt:lpstr> أسس الكتابة العلمية          </vt:lpstr>
      <vt:lpstr>عرض تقديمي في PowerPoint</vt:lpstr>
      <vt:lpstr> شروط وضوابط الاقتباس في البحث العلمي </vt:lpstr>
      <vt:lpstr>عرض تقديمي في PowerPoint</vt:lpstr>
      <vt:lpstr>عرض تقديمي في PowerPoint</vt:lpstr>
      <vt:lpstr>عرض تقديمي في PowerPoint</vt:lpstr>
      <vt:lpstr>اختيار العناوين الملائمة للفقرات </vt:lpstr>
      <vt:lpstr>بعض الخصائص التي يجب أن تتوافر في كل فقرة</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-2-</dc:title>
  <dc:creator>DR.Ahmed Saker 2o1O</dc:creator>
  <cp:lastModifiedBy>DR.Ahmed Saker 2o1O</cp:lastModifiedBy>
  <cp:revision>51</cp:revision>
  <dcterms:created xsi:type="dcterms:W3CDTF">2020-05-17T15:17:34Z</dcterms:created>
  <dcterms:modified xsi:type="dcterms:W3CDTF">2023-10-23T20:02:26Z</dcterms:modified>
</cp:coreProperties>
</file>